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handoutMasterIdLst>
    <p:handoutMasterId r:id="rId110"/>
  </p:handoutMasterIdLst>
  <p:sldIdLst>
    <p:sldId id="365" r:id="rId2"/>
    <p:sldId id="284" r:id="rId3"/>
    <p:sldId id="290" r:id="rId4"/>
    <p:sldId id="285" r:id="rId5"/>
    <p:sldId id="292" r:id="rId6"/>
    <p:sldId id="288" r:id="rId7"/>
    <p:sldId id="289" r:id="rId8"/>
    <p:sldId id="291" r:id="rId9"/>
    <p:sldId id="300" r:id="rId10"/>
    <p:sldId id="256" r:id="rId11"/>
    <p:sldId id="269" r:id="rId12"/>
    <p:sldId id="257" r:id="rId13"/>
    <p:sldId id="258" r:id="rId14"/>
    <p:sldId id="259" r:id="rId15"/>
    <p:sldId id="260" r:id="rId16"/>
    <p:sldId id="261" r:id="rId17"/>
    <p:sldId id="263" r:id="rId18"/>
    <p:sldId id="262" r:id="rId19"/>
    <p:sldId id="264" r:id="rId20"/>
    <p:sldId id="265" r:id="rId21"/>
    <p:sldId id="266" r:id="rId22"/>
    <p:sldId id="267" r:id="rId23"/>
    <p:sldId id="301" r:id="rId24"/>
    <p:sldId id="287" r:id="rId25"/>
    <p:sldId id="268" r:id="rId26"/>
    <p:sldId id="286" r:id="rId27"/>
    <p:sldId id="302" r:id="rId28"/>
    <p:sldId id="270" r:id="rId29"/>
    <p:sldId id="271" r:id="rId30"/>
    <p:sldId id="272" r:id="rId31"/>
    <p:sldId id="273" r:id="rId32"/>
    <p:sldId id="275" r:id="rId33"/>
    <p:sldId id="276" r:id="rId34"/>
    <p:sldId id="274" r:id="rId35"/>
    <p:sldId id="277" r:id="rId36"/>
    <p:sldId id="278" r:id="rId37"/>
    <p:sldId id="279" r:id="rId38"/>
    <p:sldId id="280" r:id="rId39"/>
    <p:sldId id="282" r:id="rId40"/>
    <p:sldId id="281" r:id="rId41"/>
    <p:sldId id="298" r:id="rId42"/>
    <p:sldId id="283" r:id="rId43"/>
    <p:sldId id="303" r:id="rId44"/>
    <p:sldId id="295" r:id="rId45"/>
    <p:sldId id="294" r:id="rId46"/>
    <p:sldId id="296" r:id="rId47"/>
    <p:sldId id="331" r:id="rId48"/>
    <p:sldId id="330" r:id="rId49"/>
    <p:sldId id="297" r:id="rId50"/>
    <p:sldId id="304" r:id="rId51"/>
    <p:sldId id="305" r:id="rId52"/>
    <p:sldId id="312" r:id="rId53"/>
    <p:sldId id="306" r:id="rId54"/>
    <p:sldId id="313" r:id="rId55"/>
    <p:sldId id="314" r:id="rId56"/>
    <p:sldId id="315" r:id="rId57"/>
    <p:sldId id="316" r:id="rId58"/>
    <p:sldId id="339" r:id="rId59"/>
    <p:sldId id="348" r:id="rId60"/>
    <p:sldId id="347" r:id="rId61"/>
    <p:sldId id="328" r:id="rId62"/>
    <p:sldId id="332" r:id="rId63"/>
    <p:sldId id="335" r:id="rId64"/>
    <p:sldId id="337" r:id="rId65"/>
    <p:sldId id="338" r:id="rId66"/>
    <p:sldId id="340" r:id="rId67"/>
    <p:sldId id="341" r:id="rId68"/>
    <p:sldId id="342" r:id="rId69"/>
    <p:sldId id="343" r:id="rId70"/>
    <p:sldId id="344" r:id="rId71"/>
    <p:sldId id="329" r:id="rId72"/>
    <p:sldId id="325" r:id="rId73"/>
    <p:sldId id="327" r:id="rId74"/>
    <p:sldId id="336" r:id="rId75"/>
    <p:sldId id="345" r:id="rId76"/>
    <p:sldId id="346" r:id="rId77"/>
    <p:sldId id="326" r:id="rId78"/>
    <p:sldId id="319" r:id="rId79"/>
    <p:sldId id="349" r:id="rId80"/>
    <p:sldId id="357" r:id="rId81"/>
    <p:sldId id="352" r:id="rId82"/>
    <p:sldId id="353" r:id="rId83"/>
    <p:sldId id="351" r:id="rId84"/>
    <p:sldId id="354" r:id="rId85"/>
    <p:sldId id="356" r:id="rId86"/>
    <p:sldId id="355" r:id="rId87"/>
    <p:sldId id="358" r:id="rId88"/>
    <p:sldId id="359" r:id="rId89"/>
    <p:sldId id="320" r:id="rId90"/>
    <p:sldId id="323" r:id="rId91"/>
    <p:sldId id="309" r:id="rId92"/>
    <p:sldId id="307" r:id="rId93"/>
    <p:sldId id="308" r:id="rId94"/>
    <p:sldId id="310" r:id="rId95"/>
    <p:sldId id="311" r:id="rId96"/>
    <p:sldId id="360" r:id="rId97"/>
    <p:sldId id="324" r:id="rId98"/>
    <p:sldId id="321" r:id="rId99"/>
    <p:sldId id="361" r:id="rId100"/>
    <p:sldId id="363" r:id="rId101"/>
    <p:sldId id="362" r:id="rId102"/>
    <p:sldId id="364" r:id="rId103"/>
    <p:sldId id="322" r:id="rId104"/>
    <p:sldId id="317" r:id="rId105"/>
    <p:sldId id="333" r:id="rId106"/>
    <p:sldId id="334" r:id="rId107"/>
    <p:sldId id="318" r:id="rId10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8757" autoAdjust="0"/>
  </p:normalViewPr>
  <p:slideViewPr>
    <p:cSldViewPr>
      <p:cViewPr varScale="1">
        <p:scale>
          <a:sx n="132" d="100"/>
          <a:sy n="132" d="100"/>
        </p:scale>
        <p:origin x="-990" y="-90"/>
      </p:cViewPr>
      <p:guideLst>
        <p:guide orient="horz" pos="2160"/>
        <p:guide pos="2880"/>
      </p:guideLst>
    </p:cSldViewPr>
  </p:slideViewPr>
  <p:outlineViewPr>
    <p:cViewPr>
      <p:scale>
        <a:sx n="33" d="100"/>
        <a:sy n="33" d="100"/>
      </p:scale>
      <p:origin x="0" y="39936"/>
    </p:cViewPr>
  </p:outlineViewPr>
  <p:notesTextViewPr>
    <p:cViewPr>
      <p:scale>
        <a:sx n="1" d="1"/>
        <a:sy n="1" d="1"/>
      </p:scale>
      <p:origin x="0" y="0"/>
    </p:cViewPr>
  </p:notesTextViewPr>
  <p:sorterViewPr>
    <p:cViewPr>
      <p:scale>
        <a:sx n="100" d="100"/>
        <a:sy n="100" d="100"/>
      </p:scale>
      <p:origin x="0" y="135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3E9E7B3-4B66-4216-A0E8-D138501C851A}" type="datetimeFigureOut">
              <a:rPr lang="en-US" smtClean="0"/>
              <a:t>9/26/2014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AB7C9FE-4B5A-44DF-B4B2-561170A991FB}" type="slidenum">
              <a:rPr lang="en-US" smtClean="0"/>
              <a:t>‹#›</a:t>
            </a:fld>
            <a:endParaRPr lang="en-US"/>
          </a:p>
        </p:txBody>
      </p:sp>
    </p:spTree>
    <p:extLst>
      <p:ext uri="{BB962C8B-B14F-4D97-AF65-F5344CB8AC3E}">
        <p14:creationId xmlns:p14="http://schemas.microsoft.com/office/powerpoint/2010/main" val="2499050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A6C4195-9ED6-47CC-88E8-16EA9AD11CAD}" type="datetimeFigureOut">
              <a:rPr lang="en-US" smtClean="0"/>
              <a:t>9/26/2014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C0FE8B6-541E-4A2A-B7C0-D7DC46167BF4}" type="slidenum">
              <a:rPr lang="en-US" smtClean="0"/>
              <a:t>‹#›</a:t>
            </a:fld>
            <a:endParaRPr lang="en-US"/>
          </a:p>
        </p:txBody>
      </p:sp>
    </p:spTree>
    <p:extLst>
      <p:ext uri="{BB962C8B-B14F-4D97-AF65-F5344CB8AC3E}">
        <p14:creationId xmlns:p14="http://schemas.microsoft.com/office/powerpoint/2010/main" val="2187999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a:t>
            </a:fld>
            <a:endParaRPr lang="en-US"/>
          </a:p>
        </p:txBody>
      </p:sp>
    </p:spTree>
    <p:extLst>
      <p:ext uri="{BB962C8B-B14F-4D97-AF65-F5344CB8AC3E}">
        <p14:creationId xmlns:p14="http://schemas.microsoft.com/office/powerpoint/2010/main" val="3513029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10</a:t>
            </a:fld>
            <a:endParaRPr lang="en-US"/>
          </a:p>
        </p:txBody>
      </p:sp>
    </p:spTree>
    <p:extLst>
      <p:ext uri="{BB962C8B-B14F-4D97-AF65-F5344CB8AC3E}">
        <p14:creationId xmlns:p14="http://schemas.microsoft.com/office/powerpoint/2010/main" val="214274928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100</a:t>
            </a:fld>
            <a:endParaRPr lang="en-US"/>
          </a:p>
        </p:txBody>
      </p:sp>
    </p:spTree>
    <p:extLst>
      <p:ext uri="{BB962C8B-B14F-4D97-AF65-F5344CB8AC3E}">
        <p14:creationId xmlns:p14="http://schemas.microsoft.com/office/powerpoint/2010/main" val="266620077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101</a:t>
            </a:fld>
            <a:endParaRPr lang="en-US"/>
          </a:p>
        </p:txBody>
      </p:sp>
    </p:spTree>
    <p:extLst>
      <p:ext uri="{BB962C8B-B14F-4D97-AF65-F5344CB8AC3E}">
        <p14:creationId xmlns:p14="http://schemas.microsoft.com/office/powerpoint/2010/main" val="67235507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102</a:t>
            </a:fld>
            <a:endParaRPr lang="en-US"/>
          </a:p>
        </p:txBody>
      </p:sp>
    </p:spTree>
    <p:extLst>
      <p:ext uri="{BB962C8B-B14F-4D97-AF65-F5344CB8AC3E}">
        <p14:creationId xmlns:p14="http://schemas.microsoft.com/office/powerpoint/2010/main" val="354104812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103</a:t>
            </a:fld>
            <a:endParaRPr lang="en-US"/>
          </a:p>
        </p:txBody>
      </p:sp>
    </p:spTree>
    <p:extLst>
      <p:ext uri="{BB962C8B-B14F-4D97-AF65-F5344CB8AC3E}">
        <p14:creationId xmlns:p14="http://schemas.microsoft.com/office/powerpoint/2010/main" val="74632740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104</a:t>
            </a:fld>
            <a:endParaRPr lang="en-US"/>
          </a:p>
        </p:txBody>
      </p:sp>
    </p:spTree>
    <p:extLst>
      <p:ext uri="{BB962C8B-B14F-4D97-AF65-F5344CB8AC3E}">
        <p14:creationId xmlns:p14="http://schemas.microsoft.com/office/powerpoint/2010/main" val="102401626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105</a:t>
            </a:fld>
            <a:endParaRPr lang="en-US"/>
          </a:p>
        </p:txBody>
      </p:sp>
    </p:spTree>
    <p:extLst>
      <p:ext uri="{BB962C8B-B14F-4D97-AF65-F5344CB8AC3E}">
        <p14:creationId xmlns:p14="http://schemas.microsoft.com/office/powerpoint/2010/main" val="332287820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106</a:t>
            </a:fld>
            <a:endParaRPr lang="en-US"/>
          </a:p>
        </p:txBody>
      </p:sp>
    </p:spTree>
    <p:extLst>
      <p:ext uri="{BB962C8B-B14F-4D97-AF65-F5344CB8AC3E}">
        <p14:creationId xmlns:p14="http://schemas.microsoft.com/office/powerpoint/2010/main" val="208963189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107</a:t>
            </a:fld>
            <a:endParaRPr lang="en-US"/>
          </a:p>
        </p:txBody>
      </p:sp>
    </p:spTree>
    <p:extLst>
      <p:ext uri="{BB962C8B-B14F-4D97-AF65-F5344CB8AC3E}">
        <p14:creationId xmlns:p14="http://schemas.microsoft.com/office/powerpoint/2010/main" val="3715840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11</a:t>
            </a:fld>
            <a:endParaRPr lang="en-US"/>
          </a:p>
        </p:txBody>
      </p:sp>
    </p:spTree>
    <p:extLst>
      <p:ext uri="{BB962C8B-B14F-4D97-AF65-F5344CB8AC3E}">
        <p14:creationId xmlns:p14="http://schemas.microsoft.com/office/powerpoint/2010/main" val="2427245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12</a:t>
            </a:fld>
            <a:endParaRPr lang="en-US"/>
          </a:p>
        </p:txBody>
      </p:sp>
    </p:spTree>
    <p:extLst>
      <p:ext uri="{BB962C8B-B14F-4D97-AF65-F5344CB8AC3E}">
        <p14:creationId xmlns:p14="http://schemas.microsoft.com/office/powerpoint/2010/main" val="3288796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13</a:t>
            </a:fld>
            <a:endParaRPr lang="en-US"/>
          </a:p>
        </p:txBody>
      </p:sp>
    </p:spTree>
    <p:extLst>
      <p:ext uri="{BB962C8B-B14F-4D97-AF65-F5344CB8AC3E}">
        <p14:creationId xmlns:p14="http://schemas.microsoft.com/office/powerpoint/2010/main" val="3920078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14</a:t>
            </a:fld>
            <a:endParaRPr lang="en-US"/>
          </a:p>
        </p:txBody>
      </p:sp>
    </p:spTree>
    <p:extLst>
      <p:ext uri="{BB962C8B-B14F-4D97-AF65-F5344CB8AC3E}">
        <p14:creationId xmlns:p14="http://schemas.microsoft.com/office/powerpoint/2010/main" val="1659440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15</a:t>
            </a:fld>
            <a:endParaRPr lang="en-US"/>
          </a:p>
        </p:txBody>
      </p:sp>
    </p:spTree>
    <p:extLst>
      <p:ext uri="{BB962C8B-B14F-4D97-AF65-F5344CB8AC3E}">
        <p14:creationId xmlns:p14="http://schemas.microsoft.com/office/powerpoint/2010/main" val="1622293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16</a:t>
            </a:fld>
            <a:endParaRPr lang="en-US"/>
          </a:p>
        </p:txBody>
      </p:sp>
    </p:spTree>
    <p:extLst>
      <p:ext uri="{BB962C8B-B14F-4D97-AF65-F5344CB8AC3E}">
        <p14:creationId xmlns:p14="http://schemas.microsoft.com/office/powerpoint/2010/main" val="86976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17</a:t>
            </a:fld>
            <a:endParaRPr lang="en-US"/>
          </a:p>
        </p:txBody>
      </p:sp>
    </p:spTree>
    <p:extLst>
      <p:ext uri="{BB962C8B-B14F-4D97-AF65-F5344CB8AC3E}">
        <p14:creationId xmlns:p14="http://schemas.microsoft.com/office/powerpoint/2010/main" val="372641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18</a:t>
            </a:fld>
            <a:endParaRPr lang="en-US"/>
          </a:p>
        </p:txBody>
      </p:sp>
    </p:spTree>
    <p:extLst>
      <p:ext uri="{BB962C8B-B14F-4D97-AF65-F5344CB8AC3E}">
        <p14:creationId xmlns:p14="http://schemas.microsoft.com/office/powerpoint/2010/main" val="1049157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19</a:t>
            </a:fld>
            <a:endParaRPr lang="en-US"/>
          </a:p>
        </p:txBody>
      </p:sp>
    </p:spTree>
    <p:extLst>
      <p:ext uri="{BB962C8B-B14F-4D97-AF65-F5344CB8AC3E}">
        <p14:creationId xmlns:p14="http://schemas.microsoft.com/office/powerpoint/2010/main" val="461860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2</a:t>
            </a:fld>
            <a:endParaRPr lang="en-US"/>
          </a:p>
        </p:txBody>
      </p:sp>
    </p:spTree>
    <p:extLst>
      <p:ext uri="{BB962C8B-B14F-4D97-AF65-F5344CB8AC3E}">
        <p14:creationId xmlns:p14="http://schemas.microsoft.com/office/powerpoint/2010/main" val="2850539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20</a:t>
            </a:fld>
            <a:endParaRPr lang="en-US"/>
          </a:p>
        </p:txBody>
      </p:sp>
    </p:spTree>
    <p:extLst>
      <p:ext uri="{BB962C8B-B14F-4D97-AF65-F5344CB8AC3E}">
        <p14:creationId xmlns:p14="http://schemas.microsoft.com/office/powerpoint/2010/main" val="1748408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21</a:t>
            </a:fld>
            <a:endParaRPr lang="en-US"/>
          </a:p>
        </p:txBody>
      </p:sp>
    </p:spTree>
    <p:extLst>
      <p:ext uri="{BB962C8B-B14F-4D97-AF65-F5344CB8AC3E}">
        <p14:creationId xmlns:p14="http://schemas.microsoft.com/office/powerpoint/2010/main" val="2754916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22</a:t>
            </a:fld>
            <a:endParaRPr lang="en-US"/>
          </a:p>
        </p:txBody>
      </p:sp>
    </p:spTree>
    <p:extLst>
      <p:ext uri="{BB962C8B-B14F-4D97-AF65-F5344CB8AC3E}">
        <p14:creationId xmlns:p14="http://schemas.microsoft.com/office/powerpoint/2010/main" val="3852617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23</a:t>
            </a:fld>
            <a:endParaRPr lang="en-US"/>
          </a:p>
        </p:txBody>
      </p:sp>
    </p:spTree>
    <p:extLst>
      <p:ext uri="{BB962C8B-B14F-4D97-AF65-F5344CB8AC3E}">
        <p14:creationId xmlns:p14="http://schemas.microsoft.com/office/powerpoint/2010/main" val="3874470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24</a:t>
            </a:fld>
            <a:endParaRPr lang="en-US"/>
          </a:p>
        </p:txBody>
      </p:sp>
    </p:spTree>
    <p:extLst>
      <p:ext uri="{BB962C8B-B14F-4D97-AF65-F5344CB8AC3E}">
        <p14:creationId xmlns:p14="http://schemas.microsoft.com/office/powerpoint/2010/main" val="3709599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25</a:t>
            </a:fld>
            <a:endParaRPr lang="en-US"/>
          </a:p>
        </p:txBody>
      </p:sp>
    </p:spTree>
    <p:extLst>
      <p:ext uri="{BB962C8B-B14F-4D97-AF65-F5344CB8AC3E}">
        <p14:creationId xmlns:p14="http://schemas.microsoft.com/office/powerpoint/2010/main" val="2779334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26</a:t>
            </a:fld>
            <a:endParaRPr lang="en-US"/>
          </a:p>
        </p:txBody>
      </p:sp>
    </p:spTree>
    <p:extLst>
      <p:ext uri="{BB962C8B-B14F-4D97-AF65-F5344CB8AC3E}">
        <p14:creationId xmlns:p14="http://schemas.microsoft.com/office/powerpoint/2010/main" val="3233132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27</a:t>
            </a:fld>
            <a:endParaRPr lang="en-US"/>
          </a:p>
        </p:txBody>
      </p:sp>
    </p:spTree>
    <p:extLst>
      <p:ext uri="{BB962C8B-B14F-4D97-AF65-F5344CB8AC3E}">
        <p14:creationId xmlns:p14="http://schemas.microsoft.com/office/powerpoint/2010/main" val="382012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28</a:t>
            </a:fld>
            <a:endParaRPr lang="en-US"/>
          </a:p>
        </p:txBody>
      </p:sp>
    </p:spTree>
    <p:extLst>
      <p:ext uri="{BB962C8B-B14F-4D97-AF65-F5344CB8AC3E}">
        <p14:creationId xmlns:p14="http://schemas.microsoft.com/office/powerpoint/2010/main" val="4030097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29</a:t>
            </a:fld>
            <a:endParaRPr lang="en-US"/>
          </a:p>
        </p:txBody>
      </p:sp>
    </p:spTree>
    <p:extLst>
      <p:ext uri="{BB962C8B-B14F-4D97-AF65-F5344CB8AC3E}">
        <p14:creationId xmlns:p14="http://schemas.microsoft.com/office/powerpoint/2010/main" val="227594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3</a:t>
            </a:fld>
            <a:endParaRPr lang="en-US"/>
          </a:p>
        </p:txBody>
      </p:sp>
    </p:spTree>
    <p:extLst>
      <p:ext uri="{BB962C8B-B14F-4D97-AF65-F5344CB8AC3E}">
        <p14:creationId xmlns:p14="http://schemas.microsoft.com/office/powerpoint/2010/main" val="1151828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30</a:t>
            </a:fld>
            <a:endParaRPr lang="en-US"/>
          </a:p>
        </p:txBody>
      </p:sp>
    </p:spTree>
    <p:extLst>
      <p:ext uri="{BB962C8B-B14F-4D97-AF65-F5344CB8AC3E}">
        <p14:creationId xmlns:p14="http://schemas.microsoft.com/office/powerpoint/2010/main" val="380701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31</a:t>
            </a:fld>
            <a:endParaRPr lang="en-US"/>
          </a:p>
        </p:txBody>
      </p:sp>
    </p:spTree>
    <p:extLst>
      <p:ext uri="{BB962C8B-B14F-4D97-AF65-F5344CB8AC3E}">
        <p14:creationId xmlns:p14="http://schemas.microsoft.com/office/powerpoint/2010/main" val="2387198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32</a:t>
            </a:fld>
            <a:endParaRPr lang="en-US"/>
          </a:p>
        </p:txBody>
      </p:sp>
    </p:spTree>
    <p:extLst>
      <p:ext uri="{BB962C8B-B14F-4D97-AF65-F5344CB8AC3E}">
        <p14:creationId xmlns:p14="http://schemas.microsoft.com/office/powerpoint/2010/main" val="632543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33</a:t>
            </a:fld>
            <a:endParaRPr lang="en-US"/>
          </a:p>
        </p:txBody>
      </p:sp>
    </p:spTree>
    <p:extLst>
      <p:ext uri="{BB962C8B-B14F-4D97-AF65-F5344CB8AC3E}">
        <p14:creationId xmlns:p14="http://schemas.microsoft.com/office/powerpoint/2010/main" val="28361953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34</a:t>
            </a:fld>
            <a:endParaRPr lang="en-US"/>
          </a:p>
        </p:txBody>
      </p:sp>
    </p:spTree>
    <p:extLst>
      <p:ext uri="{BB962C8B-B14F-4D97-AF65-F5344CB8AC3E}">
        <p14:creationId xmlns:p14="http://schemas.microsoft.com/office/powerpoint/2010/main" val="1747735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35</a:t>
            </a:fld>
            <a:endParaRPr lang="en-US"/>
          </a:p>
        </p:txBody>
      </p:sp>
    </p:spTree>
    <p:extLst>
      <p:ext uri="{BB962C8B-B14F-4D97-AF65-F5344CB8AC3E}">
        <p14:creationId xmlns:p14="http://schemas.microsoft.com/office/powerpoint/2010/main" val="3379613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36</a:t>
            </a:fld>
            <a:endParaRPr lang="en-US"/>
          </a:p>
        </p:txBody>
      </p:sp>
    </p:spTree>
    <p:extLst>
      <p:ext uri="{BB962C8B-B14F-4D97-AF65-F5344CB8AC3E}">
        <p14:creationId xmlns:p14="http://schemas.microsoft.com/office/powerpoint/2010/main" val="510097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37</a:t>
            </a:fld>
            <a:endParaRPr lang="en-US"/>
          </a:p>
        </p:txBody>
      </p:sp>
    </p:spTree>
    <p:extLst>
      <p:ext uri="{BB962C8B-B14F-4D97-AF65-F5344CB8AC3E}">
        <p14:creationId xmlns:p14="http://schemas.microsoft.com/office/powerpoint/2010/main" val="1753061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38</a:t>
            </a:fld>
            <a:endParaRPr lang="en-US"/>
          </a:p>
        </p:txBody>
      </p:sp>
    </p:spTree>
    <p:extLst>
      <p:ext uri="{BB962C8B-B14F-4D97-AF65-F5344CB8AC3E}">
        <p14:creationId xmlns:p14="http://schemas.microsoft.com/office/powerpoint/2010/main" val="4031426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39</a:t>
            </a:fld>
            <a:endParaRPr lang="en-US"/>
          </a:p>
        </p:txBody>
      </p:sp>
    </p:spTree>
    <p:extLst>
      <p:ext uri="{BB962C8B-B14F-4D97-AF65-F5344CB8AC3E}">
        <p14:creationId xmlns:p14="http://schemas.microsoft.com/office/powerpoint/2010/main" val="2843422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4</a:t>
            </a:fld>
            <a:endParaRPr lang="en-US"/>
          </a:p>
        </p:txBody>
      </p:sp>
    </p:spTree>
    <p:extLst>
      <p:ext uri="{BB962C8B-B14F-4D97-AF65-F5344CB8AC3E}">
        <p14:creationId xmlns:p14="http://schemas.microsoft.com/office/powerpoint/2010/main" val="21473954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40</a:t>
            </a:fld>
            <a:endParaRPr lang="en-US"/>
          </a:p>
        </p:txBody>
      </p:sp>
    </p:spTree>
    <p:extLst>
      <p:ext uri="{BB962C8B-B14F-4D97-AF65-F5344CB8AC3E}">
        <p14:creationId xmlns:p14="http://schemas.microsoft.com/office/powerpoint/2010/main" val="31028433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41</a:t>
            </a:fld>
            <a:endParaRPr lang="en-US"/>
          </a:p>
        </p:txBody>
      </p:sp>
    </p:spTree>
    <p:extLst>
      <p:ext uri="{BB962C8B-B14F-4D97-AF65-F5344CB8AC3E}">
        <p14:creationId xmlns:p14="http://schemas.microsoft.com/office/powerpoint/2010/main" val="36390992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42</a:t>
            </a:fld>
            <a:endParaRPr lang="en-US"/>
          </a:p>
        </p:txBody>
      </p:sp>
    </p:spTree>
    <p:extLst>
      <p:ext uri="{BB962C8B-B14F-4D97-AF65-F5344CB8AC3E}">
        <p14:creationId xmlns:p14="http://schemas.microsoft.com/office/powerpoint/2010/main" val="42441959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43</a:t>
            </a:fld>
            <a:endParaRPr lang="en-US"/>
          </a:p>
        </p:txBody>
      </p:sp>
    </p:spTree>
    <p:extLst>
      <p:ext uri="{BB962C8B-B14F-4D97-AF65-F5344CB8AC3E}">
        <p14:creationId xmlns:p14="http://schemas.microsoft.com/office/powerpoint/2010/main" val="18293163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44</a:t>
            </a:fld>
            <a:endParaRPr lang="en-US"/>
          </a:p>
        </p:txBody>
      </p:sp>
    </p:spTree>
    <p:extLst>
      <p:ext uri="{BB962C8B-B14F-4D97-AF65-F5344CB8AC3E}">
        <p14:creationId xmlns:p14="http://schemas.microsoft.com/office/powerpoint/2010/main" val="26663650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45</a:t>
            </a:fld>
            <a:endParaRPr lang="en-US"/>
          </a:p>
        </p:txBody>
      </p:sp>
    </p:spTree>
    <p:extLst>
      <p:ext uri="{BB962C8B-B14F-4D97-AF65-F5344CB8AC3E}">
        <p14:creationId xmlns:p14="http://schemas.microsoft.com/office/powerpoint/2010/main" val="19866406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46</a:t>
            </a:fld>
            <a:endParaRPr lang="en-US"/>
          </a:p>
        </p:txBody>
      </p:sp>
    </p:spTree>
    <p:extLst>
      <p:ext uri="{BB962C8B-B14F-4D97-AF65-F5344CB8AC3E}">
        <p14:creationId xmlns:p14="http://schemas.microsoft.com/office/powerpoint/2010/main" val="3054155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47</a:t>
            </a:fld>
            <a:endParaRPr lang="en-US"/>
          </a:p>
        </p:txBody>
      </p:sp>
    </p:spTree>
    <p:extLst>
      <p:ext uri="{BB962C8B-B14F-4D97-AF65-F5344CB8AC3E}">
        <p14:creationId xmlns:p14="http://schemas.microsoft.com/office/powerpoint/2010/main" val="10600364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48</a:t>
            </a:fld>
            <a:endParaRPr lang="en-US"/>
          </a:p>
        </p:txBody>
      </p:sp>
    </p:spTree>
    <p:extLst>
      <p:ext uri="{BB962C8B-B14F-4D97-AF65-F5344CB8AC3E}">
        <p14:creationId xmlns:p14="http://schemas.microsoft.com/office/powerpoint/2010/main" val="39158364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49</a:t>
            </a:fld>
            <a:endParaRPr lang="en-US"/>
          </a:p>
        </p:txBody>
      </p:sp>
    </p:spTree>
    <p:extLst>
      <p:ext uri="{BB962C8B-B14F-4D97-AF65-F5344CB8AC3E}">
        <p14:creationId xmlns:p14="http://schemas.microsoft.com/office/powerpoint/2010/main" val="3737524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5</a:t>
            </a:fld>
            <a:endParaRPr lang="en-US"/>
          </a:p>
        </p:txBody>
      </p:sp>
    </p:spTree>
    <p:extLst>
      <p:ext uri="{BB962C8B-B14F-4D97-AF65-F5344CB8AC3E}">
        <p14:creationId xmlns:p14="http://schemas.microsoft.com/office/powerpoint/2010/main" val="638693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50</a:t>
            </a:fld>
            <a:endParaRPr lang="en-US"/>
          </a:p>
        </p:txBody>
      </p:sp>
    </p:spTree>
    <p:extLst>
      <p:ext uri="{BB962C8B-B14F-4D97-AF65-F5344CB8AC3E}">
        <p14:creationId xmlns:p14="http://schemas.microsoft.com/office/powerpoint/2010/main" val="311039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51</a:t>
            </a:fld>
            <a:endParaRPr lang="en-US"/>
          </a:p>
        </p:txBody>
      </p:sp>
    </p:spTree>
    <p:extLst>
      <p:ext uri="{BB962C8B-B14F-4D97-AF65-F5344CB8AC3E}">
        <p14:creationId xmlns:p14="http://schemas.microsoft.com/office/powerpoint/2010/main" val="3750383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52</a:t>
            </a:fld>
            <a:endParaRPr lang="en-US"/>
          </a:p>
        </p:txBody>
      </p:sp>
    </p:spTree>
    <p:extLst>
      <p:ext uri="{BB962C8B-B14F-4D97-AF65-F5344CB8AC3E}">
        <p14:creationId xmlns:p14="http://schemas.microsoft.com/office/powerpoint/2010/main" val="25012739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53</a:t>
            </a:fld>
            <a:endParaRPr lang="en-US"/>
          </a:p>
        </p:txBody>
      </p:sp>
    </p:spTree>
    <p:extLst>
      <p:ext uri="{BB962C8B-B14F-4D97-AF65-F5344CB8AC3E}">
        <p14:creationId xmlns:p14="http://schemas.microsoft.com/office/powerpoint/2010/main" val="41917439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54</a:t>
            </a:fld>
            <a:endParaRPr lang="en-US"/>
          </a:p>
        </p:txBody>
      </p:sp>
    </p:spTree>
    <p:extLst>
      <p:ext uri="{BB962C8B-B14F-4D97-AF65-F5344CB8AC3E}">
        <p14:creationId xmlns:p14="http://schemas.microsoft.com/office/powerpoint/2010/main" val="17608824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55</a:t>
            </a:fld>
            <a:endParaRPr lang="en-US"/>
          </a:p>
        </p:txBody>
      </p:sp>
    </p:spTree>
    <p:extLst>
      <p:ext uri="{BB962C8B-B14F-4D97-AF65-F5344CB8AC3E}">
        <p14:creationId xmlns:p14="http://schemas.microsoft.com/office/powerpoint/2010/main" val="37045229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56</a:t>
            </a:fld>
            <a:endParaRPr lang="en-US"/>
          </a:p>
        </p:txBody>
      </p:sp>
    </p:spTree>
    <p:extLst>
      <p:ext uri="{BB962C8B-B14F-4D97-AF65-F5344CB8AC3E}">
        <p14:creationId xmlns:p14="http://schemas.microsoft.com/office/powerpoint/2010/main" val="31058304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57</a:t>
            </a:fld>
            <a:endParaRPr lang="en-US"/>
          </a:p>
        </p:txBody>
      </p:sp>
    </p:spTree>
    <p:extLst>
      <p:ext uri="{BB962C8B-B14F-4D97-AF65-F5344CB8AC3E}">
        <p14:creationId xmlns:p14="http://schemas.microsoft.com/office/powerpoint/2010/main" val="29030297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58</a:t>
            </a:fld>
            <a:endParaRPr lang="en-US"/>
          </a:p>
        </p:txBody>
      </p:sp>
    </p:spTree>
    <p:extLst>
      <p:ext uri="{BB962C8B-B14F-4D97-AF65-F5344CB8AC3E}">
        <p14:creationId xmlns:p14="http://schemas.microsoft.com/office/powerpoint/2010/main" val="16024076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59</a:t>
            </a:fld>
            <a:endParaRPr lang="en-US"/>
          </a:p>
        </p:txBody>
      </p:sp>
    </p:spTree>
    <p:extLst>
      <p:ext uri="{BB962C8B-B14F-4D97-AF65-F5344CB8AC3E}">
        <p14:creationId xmlns:p14="http://schemas.microsoft.com/office/powerpoint/2010/main" val="873889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6</a:t>
            </a:fld>
            <a:endParaRPr lang="en-US"/>
          </a:p>
        </p:txBody>
      </p:sp>
    </p:spTree>
    <p:extLst>
      <p:ext uri="{BB962C8B-B14F-4D97-AF65-F5344CB8AC3E}">
        <p14:creationId xmlns:p14="http://schemas.microsoft.com/office/powerpoint/2010/main" val="29746036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60</a:t>
            </a:fld>
            <a:endParaRPr lang="en-US"/>
          </a:p>
        </p:txBody>
      </p:sp>
    </p:spTree>
    <p:extLst>
      <p:ext uri="{BB962C8B-B14F-4D97-AF65-F5344CB8AC3E}">
        <p14:creationId xmlns:p14="http://schemas.microsoft.com/office/powerpoint/2010/main" val="1632336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61</a:t>
            </a:fld>
            <a:endParaRPr lang="en-US"/>
          </a:p>
        </p:txBody>
      </p:sp>
    </p:spTree>
    <p:extLst>
      <p:ext uri="{BB962C8B-B14F-4D97-AF65-F5344CB8AC3E}">
        <p14:creationId xmlns:p14="http://schemas.microsoft.com/office/powerpoint/2010/main" val="10331194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62</a:t>
            </a:fld>
            <a:endParaRPr lang="en-US"/>
          </a:p>
        </p:txBody>
      </p:sp>
    </p:spTree>
    <p:extLst>
      <p:ext uri="{BB962C8B-B14F-4D97-AF65-F5344CB8AC3E}">
        <p14:creationId xmlns:p14="http://schemas.microsoft.com/office/powerpoint/2010/main" val="21228880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63</a:t>
            </a:fld>
            <a:endParaRPr lang="en-US"/>
          </a:p>
        </p:txBody>
      </p:sp>
    </p:spTree>
    <p:extLst>
      <p:ext uri="{BB962C8B-B14F-4D97-AF65-F5344CB8AC3E}">
        <p14:creationId xmlns:p14="http://schemas.microsoft.com/office/powerpoint/2010/main" val="28026302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64</a:t>
            </a:fld>
            <a:endParaRPr lang="en-US"/>
          </a:p>
        </p:txBody>
      </p:sp>
    </p:spTree>
    <p:extLst>
      <p:ext uri="{BB962C8B-B14F-4D97-AF65-F5344CB8AC3E}">
        <p14:creationId xmlns:p14="http://schemas.microsoft.com/office/powerpoint/2010/main" val="13767842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65</a:t>
            </a:fld>
            <a:endParaRPr lang="en-US"/>
          </a:p>
        </p:txBody>
      </p:sp>
    </p:spTree>
    <p:extLst>
      <p:ext uri="{BB962C8B-B14F-4D97-AF65-F5344CB8AC3E}">
        <p14:creationId xmlns:p14="http://schemas.microsoft.com/office/powerpoint/2010/main" val="15770300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66</a:t>
            </a:fld>
            <a:endParaRPr lang="en-US"/>
          </a:p>
        </p:txBody>
      </p:sp>
    </p:spTree>
    <p:extLst>
      <p:ext uri="{BB962C8B-B14F-4D97-AF65-F5344CB8AC3E}">
        <p14:creationId xmlns:p14="http://schemas.microsoft.com/office/powerpoint/2010/main" val="23168907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67</a:t>
            </a:fld>
            <a:endParaRPr lang="en-US"/>
          </a:p>
        </p:txBody>
      </p:sp>
    </p:spTree>
    <p:extLst>
      <p:ext uri="{BB962C8B-B14F-4D97-AF65-F5344CB8AC3E}">
        <p14:creationId xmlns:p14="http://schemas.microsoft.com/office/powerpoint/2010/main" val="34352584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68</a:t>
            </a:fld>
            <a:endParaRPr lang="en-US"/>
          </a:p>
        </p:txBody>
      </p:sp>
    </p:spTree>
    <p:extLst>
      <p:ext uri="{BB962C8B-B14F-4D97-AF65-F5344CB8AC3E}">
        <p14:creationId xmlns:p14="http://schemas.microsoft.com/office/powerpoint/2010/main" val="23939628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69</a:t>
            </a:fld>
            <a:endParaRPr lang="en-US"/>
          </a:p>
        </p:txBody>
      </p:sp>
    </p:spTree>
    <p:extLst>
      <p:ext uri="{BB962C8B-B14F-4D97-AF65-F5344CB8AC3E}">
        <p14:creationId xmlns:p14="http://schemas.microsoft.com/office/powerpoint/2010/main" val="297951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7</a:t>
            </a:fld>
            <a:endParaRPr lang="en-US"/>
          </a:p>
        </p:txBody>
      </p:sp>
    </p:spTree>
    <p:extLst>
      <p:ext uri="{BB962C8B-B14F-4D97-AF65-F5344CB8AC3E}">
        <p14:creationId xmlns:p14="http://schemas.microsoft.com/office/powerpoint/2010/main" val="41192424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70</a:t>
            </a:fld>
            <a:endParaRPr lang="en-US"/>
          </a:p>
        </p:txBody>
      </p:sp>
    </p:spTree>
    <p:extLst>
      <p:ext uri="{BB962C8B-B14F-4D97-AF65-F5344CB8AC3E}">
        <p14:creationId xmlns:p14="http://schemas.microsoft.com/office/powerpoint/2010/main" val="20206066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71</a:t>
            </a:fld>
            <a:endParaRPr lang="en-US"/>
          </a:p>
        </p:txBody>
      </p:sp>
    </p:spTree>
    <p:extLst>
      <p:ext uri="{BB962C8B-B14F-4D97-AF65-F5344CB8AC3E}">
        <p14:creationId xmlns:p14="http://schemas.microsoft.com/office/powerpoint/2010/main" val="5287662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72</a:t>
            </a:fld>
            <a:endParaRPr lang="en-US"/>
          </a:p>
        </p:txBody>
      </p:sp>
    </p:spTree>
    <p:extLst>
      <p:ext uri="{BB962C8B-B14F-4D97-AF65-F5344CB8AC3E}">
        <p14:creationId xmlns:p14="http://schemas.microsoft.com/office/powerpoint/2010/main" val="28481097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73</a:t>
            </a:fld>
            <a:endParaRPr lang="en-US"/>
          </a:p>
        </p:txBody>
      </p:sp>
    </p:spTree>
    <p:extLst>
      <p:ext uri="{BB962C8B-B14F-4D97-AF65-F5344CB8AC3E}">
        <p14:creationId xmlns:p14="http://schemas.microsoft.com/office/powerpoint/2010/main" val="29538750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74</a:t>
            </a:fld>
            <a:endParaRPr lang="en-US"/>
          </a:p>
        </p:txBody>
      </p:sp>
    </p:spTree>
    <p:extLst>
      <p:ext uri="{BB962C8B-B14F-4D97-AF65-F5344CB8AC3E}">
        <p14:creationId xmlns:p14="http://schemas.microsoft.com/office/powerpoint/2010/main" val="24016502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75</a:t>
            </a:fld>
            <a:endParaRPr lang="en-US"/>
          </a:p>
        </p:txBody>
      </p:sp>
    </p:spTree>
    <p:extLst>
      <p:ext uri="{BB962C8B-B14F-4D97-AF65-F5344CB8AC3E}">
        <p14:creationId xmlns:p14="http://schemas.microsoft.com/office/powerpoint/2010/main" val="1149306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76</a:t>
            </a:fld>
            <a:endParaRPr lang="en-US"/>
          </a:p>
        </p:txBody>
      </p:sp>
    </p:spTree>
    <p:extLst>
      <p:ext uri="{BB962C8B-B14F-4D97-AF65-F5344CB8AC3E}">
        <p14:creationId xmlns:p14="http://schemas.microsoft.com/office/powerpoint/2010/main" val="10263212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77</a:t>
            </a:fld>
            <a:endParaRPr lang="en-US"/>
          </a:p>
        </p:txBody>
      </p:sp>
    </p:spTree>
    <p:extLst>
      <p:ext uri="{BB962C8B-B14F-4D97-AF65-F5344CB8AC3E}">
        <p14:creationId xmlns:p14="http://schemas.microsoft.com/office/powerpoint/2010/main" val="15588768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78</a:t>
            </a:fld>
            <a:endParaRPr lang="en-US"/>
          </a:p>
        </p:txBody>
      </p:sp>
    </p:spTree>
    <p:extLst>
      <p:ext uri="{BB962C8B-B14F-4D97-AF65-F5344CB8AC3E}">
        <p14:creationId xmlns:p14="http://schemas.microsoft.com/office/powerpoint/2010/main" val="33735287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79</a:t>
            </a:fld>
            <a:endParaRPr lang="en-US"/>
          </a:p>
        </p:txBody>
      </p:sp>
    </p:spTree>
    <p:extLst>
      <p:ext uri="{BB962C8B-B14F-4D97-AF65-F5344CB8AC3E}">
        <p14:creationId xmlns:p14="http://schemas.microsoft.com/office/powerpoint/2010/main" val="1723649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8</a:t>
            </a:fld>
            <a:endParaRPr lang="en-US"/>
          </a:p>
        </p:txBody>
      </p:sp>
    </p:spTree>
    <p:extLst>
      <p:ext uri="{BB962C8B-B14F-4D97-AF65-F5344CB8AC3E}">
        <p14:creationId xmlns:p14="http://schemas.microsoft.com/office/powerpoint/2010/main" val="36544750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80</a:t>
            </a:fld>
            <a:endParaRPr lang="en-US"/>
          </a:p>
        </p:txBody>
      </p:sp>
    </p:spTree>
    <p:extLst>
      <p:ext uri="{BB962C8B-B14F-4D97-AF65-F5344CB8AC3E}">
        <p14:creationId xmlns:p14="http://schemas.microsoft.com/office/powerpoint/2010/main" val="2113384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81</a:t>
            </a:fld>
            <a:endParaRPr lang="en-US"/>
          </a:p>
        </p:txBody>
      </p:sp>
    </p:spTree>
    <p:extLst>
      <p:ext uri="{BB962C8B-B14F-4D97-AF65-F5344CB8AC3E}">
        <p14:creationId xmlns:p14="http://schemas.microsoft.com/office/powerpoint/2010/main" val="496073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82</a:t>
            </a:fld>
            <a:endParaRPr lang="en-US"/>
          </a:p>
        </p:txBody>
      </p:sp>
    </p:spTree>
    <p:extLst>
      <p:ext uri="{BB962C8B-B14F-4D97-AF65-F5344CB8AC3E}">
        <p14:creationId xmlns:p14="http://schemas.microsoft.com/office/powerpoint/2010/main" val="42331817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83</a:t>
            </a:fld>
            <a:endParaRPr lang="en-US"/>
          </a:p>
        </p:txBody>
      </p:sp>
    </p:spTree>
    <p:extLst>
      <p:ext uri="{BB962C8B-B14F-4D97-AF65-F5344CB8AC3E}">
        <p14:creationId xmlns:p14="http://schemas.microsoft.com/office/powerpoint/2010/main" val="6840216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84</a:t>
            </a:fld>
            <a:endParaRPr lang="en-US"/>
          </a:p>
        </p:txBody>
      </p:sp>
    </p:spTree>
    <p:extLst>
      <p:ext uri="{BB962C8B-B14F-4D97-AF65-F5344CB8AC3E}">
        <p14:creationId xmlns:p14="http://schemas.microsoft.com/office/powerpoint/2010/main" val="34999625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85</a:t>
            </a:fld>
            <a:endParaRPr lang="en-US"/>
          </a:p>
        </p:txBody>
      </p:sp>
    </p:spTree>
    <p:extLst>
      <p:ext uri="{BB962C8B-B14F-4D97-AF65-F5344CB8AC3E}">
        <p14:creationId xmlns:p14="http://schemas.microsoft.com/office/powerpoint/2010/main" val="5426707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86</a:t>
            </a:fld>
            <a:endParaRPr lang="en-US"/>
          </a:p>
        </p:txBody>
      </p:sp>
    </p:spTree>
    <p:extLst>
      <p:ext uri="{BB962C8B-B14F-4D97-AF65-F5344CB8AC3E}">
        <p14:creationId xmlns:p14="http://schemas.microsoft.com/office/powerpoint/2010/main" val="42602505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87</a:t>
            </a:fld>
            <a:endParaRPr lang="en-US"/>
          </a:p>
        </p:txBody>
      </p:sp>
    </p:spTree>
    <p:extLst>
      <p:ext uri="{BB962C8B-B14F-4D97-AF65-F5344CB8AC3E}">
        <p14:creationId xmlns:p14="http://schemas.microsoft.com/office/powerpoint/2010/main" val="37349864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88</a:t>
            </a:fld>
            <a:endParaRPr lang="en-US"/>
          </a:p>
        </p:txBody>
      </p:sp>
    </p:spTree>
    <p:extLst>
      <p:ext uri="{BB962C8B-B14F-4D97-AF65-F5344CB8AC3E}">
        <p14:creationId xmlns:p14="http://schemas.microsoft.com/office/powerpoint/2010/main" val="329133960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89</a:t>
            </a:fld>
            <a:endParaRPr lang="en-US"/>
          </a:p>
        </p:txBody>
      </p:sp>
    </p:spTree>
    <p:extLst>
      <p:ext uri="{BB962C8B-B14F-4D97-AF65-F5344CB8AC3E}">
        <p14:creationId xmlns:p14="http://schemas.microsoft.com/office/powerpoint/2010/main" val="3273387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9</a:t>
            </a:fld>
            <a:endParaRPr lang="en-US"/>
          </a:p>
        </p:txBody>
      </p:sp>
    </p:spTree>
    <p:extLst>
      <p:ext uri="{BB962C8B-B14F-4D97-AF65-F5344CB8AC3E}">
        <p14:creationId xmlns:p14="http://schemas.microsoft.com/office/powerpoint/2010/main" val="180890925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90</a:t>
            </a:fld>
            <a:endParaRPr lang="en-US"/>
          </a:p>
        </p:txBody>
      </p:sp>
    </p:spTree>
    <p:extLst>
      <p:ext uri="{BB962C8B-B14F-4D97-AF65-F5344CB8AC3E}">
        <p14:creationId xmlns:p14="http://schemas.microsoft.com/office/powerpoint/2010/main" val="60761299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91</a:t>
            </a:fld>
            <a:endParaRPr lang="en-US"/>
          </a:p>
        </p:txBody>
      </p:sp>
    </p:spTree>
    <p:extLst>
      <p:ext uri="{BB962C8B-B14F-4D97-AF65-F5344CB8AC3E}">
        <p14:creationId xmlns:p14="http://schemas.microsoft.com/office/powerpoint/2010/main" val="38320716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92</a:t>
            </a:fld>
            <a:endParaRPr lang="en-US"/>
          </a:p>
        </p:txBody>
      </p:sp>
    </p:spTree>
    <p:extLst>
      <p:ext uri="{BB962C8B-B14F-4D97-AF65-F5344CB8AC3E}">
        <p14:creationId xmlns:p14="http://schemas.microsoft.com/office/powerpoint/2010/main" val="192963577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93</a:t>
            </a:fld>
            <a:endParaRPr lang="en-US"/>
          </a:p>
        </p:txBody>
      </p:sp>
    </p:spTree>
    <p:extLst>
      <p:ext uri="{BB962C8B-B14F-4D97-AF65-F5344CB8AC3E}">
        <p14:creationId xmlns:p14="http://schemas.microsoft.com/office/powerpoint/2010/main" val="294304654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94</a:t>
            </a:fld>
            <a:endParaRPr lang="en-US"/>
          </a:p>
        </p:txBody>
      </p:sp>
    </p:spTree>
    <p:extLst>
      <p:ext uri="{BB962C8B-B14F-4D97-AF65-F5344CB8AC3E}">
        <p14:creationId xmlns:p14="http://schemas.microsoft.com/office/powerpoint/2010/main" val="66399623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95</a:t>
            </a:fld>
            <a:endParaRPr lang="en-US"/>
          </a:p>
        </p:txBody>
      </p:sp>
    </p:spTree>
    <p:extLst>
      <p:ext uri="{BB962C8B-B14F-4D97-AF65-F5344CB8AC3E}">
        <p14:creationId xmlns:p14="http://schemas.microsoft.com/office/powerpoint/2010/main" val="291220295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96</a:t>
            </a:fld>
            <a:endParaRPr lang="en-US"/>
          </a:p>
        </p:txBody>
      </p:sp>
    </p:spTree>
    <p:extLst>
      <p:ext uri="{BB962C8B-B14F-4D97-AF65-F5344CB8AC3E}">
        <p14:creationId xmlns:p14="http://schemas.microsoft.com/office/powerpoint/2010/main" val="102348355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97</a:t>
            </a:fld>
            <a:endParaRPr lang="en-US"/>
          </a:p>
        </p:txBody>
      </p:sp>
    </p:spTree>
    <p:extLst>
      <p:ext uri="{BB962C8B-B14F-4D97-AF65-F5344CB8AC3E}">
        <p14:creationId xmlns:p14="http://schemas.microsoft.com/office/powerpoint/2010/main" val="214782850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98</a:t>
            </a:fld>
            <a:endParaRPr lang="en-US"/>
          </a:p>
        </p:txBody>
      </p:sp>
    </p:spTree>
    <p:extLst>
      <p:ext uri="{BB962C8B-B14F-4D97-AF65-F5344CB8AC3E}">
        <p14:creationId xmlns:p14="http://schemas.microsoft.com/office/powerpoint/2010/main" val="28318639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FE8B6-541E-4A2A-B7C0-D7DC46167BF4}" type="slidenum">
              <a:rPr lang="en-US" smtClean="0"/>
              <a:t>99</a:t>
            </a:fld>
            <a:endParaRPr lang="en-US"/>
          </a:p>
        </p:txBody>
      </p:sp>
    </p:spTree>
    <p:extLst>
      <p:ext uri="{BB962C8B-B14F-4D97-AF65-F5344CB8AC3E}">
        <p14:creationId xmlns:p14="http://schemas.microsoft.com/office/powerpoint/2010/main" val="986394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C95C4-E13C-40FE-8324-28BE0C593A4A}" type="datetime1">
              <a:rPr lang="en-US" smtClean="0"/>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84085-B6EE-4CF7-9BA2-E0394420AE08}" type="slidenum">
              <a:rPr lang="en-US" smtClean="0"/>
              <a:t>‹#›</a:t>
            </a:fld>
            <a:endParaRPr lang="en-US"/>
          </a:p>
        </p:txBody>
      </p:sp>
    </p:spTree>
    <p:extLst>
      <p:ext uri="{BB962C8B-B14F-4D97-AF65-F5344CB8AC3E}">
        <p14:creationId xmlns:p14="http://schemas.microsoft.com/office/powerpoint/2010/main" val="303847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5FF94-3C71-4167-9176-56F8EEBC1218}" type="datetime1">
              <a:rPr lang="en-US" smtClean="0"/>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84085-B6EE-4CF7-9BA2-E0394420AE08}" type="slidenum">
              <a:rPr lang="en-US" smtClean="0"/>
              <a:t>‹#›</a:t>
            </a:fld>
            <a:endParaRPr lang="en-US"/>
          </a:p>
        </p:txBody>
      </p:sp>
    </p:spTree>
    <p:extLst>
      <p:ext uri="{BB962C8B-B14F-4D97-AF65-F5344CB8AC3E}">
        <p14:creationId xmlns:p14="http://schemas.microsoft.com/office/powerpoint/2010/main" val="743740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61BBB-55EC-46F8-98AA-C1FC693112AE}" type="datetime1">
              <a:rPr lang="en-US" smtClean="0"/>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84085-B6EE-4CF7-9BA2-E0394420AE08}" type="slidenum">
              <a:rPr lang="en-US" smtClean="0"/>
              <a:t>‹#›</a:t>
            </a:fld>
            <a:endParaRPr lang="en-US"/>
          </a:p>
        </p:txBody>
      </p:sp>
    </p:spTree>
    <p:extLst>
      <p:ext uri="{BB962C8B-B14F-4D97-AF65-F5344CB8AC3E}">
        <p14:creationId xmlns:p14="http://schemas.microsoft.com/office/powerpoint/2010/main" val="2571377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6176D-B970-4AD7-8BC8-A91BE62D31AF}" type="datetime1">
              <a:rPr lang="en-US" smtClean="0"/>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84085-B6EE-4CF7-9BA2-E0394420AE08}" type="slidenum">
              <a:rPr lang="en-US" smtClean="0"/>
              <a:t>‹#›</a:t>
            </a:fld>
            <a:endParaRPr lang="en-US"/>
          </a:p>
        </p:txBody>
      </p:sp>
    </p:spTree>
    <p:extLst>
      <p:ext uri="{BB962C8B-B14F-4D97-AF65-F5344CB8AC3E}">
        <p14:creationId xmlns:p14="http://schemas.microsoft.com/office/powerpoint/2010/main" val="122027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19D352-BC35-4FCD-93FD-1FAB087079AE}" type="datetime1">
              <a:rPr lang="en-US" smtClean="0"/>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84085-B6EE-4CF7-9BA2-E0394420AE08}" type="slidenum">
              <a:rPr lang="en-US" smtClean="0"/>
              <a:t>‹#›</a:t>
            </a:fld>
            <a:endParaRPr lang="en-US"/>
          </a:p>
        </p:txBody>
      </p:sp>
    </p:spTree>
    <p:extLst>
      <p:ext uri="{BB962C8B-B14F-4D97-AF65-F5344CB8AC3E}">
        <p14:creationId xmlns:p14="http://schemas.microsoft.com/office/powerpoint/2010/main" val="107936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4A2396-840F-4A9E-B1B1-ED41543300CA}" type="datetime1">
              <a:rPr lang="en-US" smtClean="0"/>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B84085-B6EE-4CF7-9BA2-E0394420AE08}" type="slidenum">
              <a:rPr lang="en-US" smtClean="0"/>
              <a:t>‹#›</a:t>
            </a:fld>
            <a:endParaRPr lang="en-US"/>
          </a:p>
        </p:txBody>
      </p:sp>
    </p:spTree>
    <p:extLst>
      <p:ext uri="{BB962C8B-B14F-4D97-AF65-F5344CB8AC3E}">
        <p14:creationId xmlns:p14="http://schemas.microsoft.com/office/powerpoint/2010/main" val="34809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62F75D-485C-4941-A322-C414B9B6473F}" type="datetime1">
              <a:rPr lang="en-US" smtClean="0"/>
              <a:t>9/26/2014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B84085-B6EE-4CF7-9BA2-E0394420AE08}" type="slidenum">
              <a:rPr lang="en-US" smtClean="0"/>
              <a:t>‹#›</a:t>
            </a:fld>
            <a:endParaRPr lang="en-US"/>
          </a:p>
        </p:txBody>
      </p:sp>
    </p:spTree>
    <p:extLst>
      <p:ext uri="{BB962C8B-B14F-4D97-AF65-F5344CB8AC3E}">
        <p14:creationId xmlns:p14="http://schemas.microsoft.com/office/powerpoint/2010/main" val="1982300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53123C-2E40-4171-AE0E-0435702471C3}" type="datetime1">
              <a:rPr lang="en-US" smtClean="0"/>
              <a:t>9/26/2014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B84085-B6EE-4CF7-9BA2-E0394420AE08}" type="slidenum">
              <a:rPr lang="en-US" smtClean="0"/>
              <a:t>‹#›</a:t>
            </a:fld>
            <a:endParaRPr lang="en-US"/>
          </a:p>
        </p:txBody>
      </p:sp>
    </p:spTree>
    <p:extLst>
      <p:ext uri="{BB962C8B-B14F-4D97-AF65-F5344CB8AC3E}">
        <p14:creationId xmlns:p14="http://schemas.microsoft.com/office/powerpoint/2010/main" val="129113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602BB-29FD-4B21-9004-3670DBF81DD8}" type="datetime1">
              <a:rPr lang="en-US" smtClean="0"/>
              <a:t>9/26/2014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B84085-B6EE-4CF7-9BA2-E0394420AE08}" type="slidenum">
              <a:rPr lang="en-US" smtClean="0"/>
              <a:t>‹#›</a:t>
            </a:fld>
            <a:endParaRPr lang="en-US"/>
          </a:p>
        </p:txBody>
      </p:sp>
    </p:spTree>
    <p:extLst>
      <p:ext uri="{BB962C8B-B14F-4D97-AF65-F5344CB8AC3E}">
        <p14:creationId xmlns:p14="http://schemas.microsoft.com/office/powerpoint/2010/main" val="68375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405C8-38D4-468C-92DC-0F5235123362}" type="datetime1">
              <a:rPr lang="en-US" smtClean="0"/>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B84085-B6EE-4CF7-9BA2-E0394420AE08}" type="slidenum">
              <a:rPr lang="en-US" smtClean="0"/>
              <a:t>‹#›</a:t>
            </a:fld>
            <a:endParaRPr lang="en-US"/>
          </a:p>
        </p:txBody>
      </p:sp>
    </p:spTree>
    <p:extLst>
      <p:ext uri="{BB962C8B-B14F-4D97-AF65-F5344CB8AC3E}">
        <p14:creationId xmlns:p14="http://schemas.microsoft.com/office/powerpoint/2010/main" val="400792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0C764-BA4C-4B60-AF8E-BDEA61B123EB}" type="datetime1">
              <a:rPr lang="en-US" smtClean="0"/>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B84085-B6EE-4CF7-9BA2-E0394420AE08}" type="slidenum">
              <a:rPr lang="en-US" smtClean="0"/>
              <a:t>‹#›</a:t>
            </a:fld>
            <a:endParaRPr lang="en-US"/>
          </a:p>
        </p:txBody>
      </p:sp>
    </p:spTree>
    <p:extLst>
      <p:ext uri="{BB962C8B-B14F-4D97-AF65-F5344CB8AC3E}">
        <p14:creationId xmlns:p14="http://schemas.microsoft.com/office/powerpoint/2010/main" val="1929027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5ED63-27D4-48F4-8704-93850F04CDFC}" type="datetime1">
              <a:rPr lang="en-US" smtClean="0"/>
              <a:t>9/26/2014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84085-B6EE-4CF7-9BA2-E0394420AE08}" type="slidenum">
              <a:rPr lang="en-US" smtClean="0"/>
              <a:t>‹#›</a:t>
            </a:fld>
            <a:endParaRPr lang="en-US"/>
          </a:p>
        </p:txBody>
      </p:sp>
    </p:spTree>
    <p:extLst>
      <p:ext uri="{BB962C8B-B14F-4D97-AF65-F5344CB8AC3E}">
        <p14:creationId xmlns:p14="http://schemas.microsoft.com/office/powerpoint/2010/main" val="4286354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ast.umich.edu/pdfs/WebsiteUnitRepList2-18-14.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ast-contact@umich.edu"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mailto:SSC-HR_AWF_Exception@umich.edu"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mailto:Alternative_Process@umich.edu" TargetMode="External"/><Relationship Id="rId5" Type="http://schemas.openxmlformats.org/officeDocument/2006/relationships/hyperlink" Target="mailto:SSC-HR_Alternative_Process@umich.edu" TargetMode="External"/><Relationship Id="rId4" Type="http://schemas.openxmlformats.org/officeDocument/2006/relationships/hyperlink" Target="mailto:AWF_Exception@umich.edu"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mailto:SSC-HR_Batch_Toolkit@umich.edu"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mailto:SSC-HR_Emp_Verification@umich.edu" TargetMode="External"/><Relationship Id="rId5" Type="http://schemas.openxmlformats.org/officeDocument/2006/relationships/hyperlink" Target="mailto:HR_Batch_Toolkit@umich.edu" TargetMode="External"/><Relationship Id="rId4" Type="http://schemas.openxmlformats.org/officeDocument/2006/relationships/hyperlink" Target="mailto:SSC-HR_AWF_Exception@umich.edu"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mailto:SSC-HR_Transaction_Support@umich.edu"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hyperlink" Target="mailto:SSC-HR_AWF_Exception@umich.edu"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mailto:SSC-HR_Transaction_Urgent@umich.edu"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hyperlink" Target="mailto:Transaction_Urgent@umich.edu" TargetMode="External"/><Relationship Id="rId4" Type="http://schemas.openxmlformats.org/officeDocument/2006/relationships/hyperlink" Target="mailto:SSC-HR_AWF_Exception@umich.edu"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mailto:HRRISISSUES@umich.edu"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hyperlink" Target="mailto:HRRIS.Job.Aids@umich.edu"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fontScale="62500" lnSpcReduction="20000"/>
          </a:bodyPr>
          <a:lstStyle/>
          <a:p>
            <a:pPr marL="0" indent="0" algn="ctr">
              <a:buNone/>
            </a:pPr>
            <a:r>
              <a:rPr lang="en-US" sz="4400" b="1" dirty="0" err="1" smtClean="0">
                <a:solidFill>
                  <a:srgbClr val="0000FF"/>
                </a:solidFill>
                <a:effectLst>
                  <a:outerShdw blurRad="38100" dist="38100" dir="2700000" algn="tl">
                    <a:srgbClr val="000000">
                      <a:alpha val="43137"/>
                    </a:srgbClr>
                  </a:outerShdw>
                </a:effectLst>
              </a:rPr>
              <a:t>Attn</a:t>
            </a:r>
            <a:r>
              <a:rPr lang="en-US" sz="4400" b="1" dirty="0" smtClean="0">
                <a:solidFill>
                  <a:srgbClr val="0000FF"/>
                </a:solidFill>
                <a:effectLst>
                  <a:outerShdw blurRad="38100" dist="38100" dir="2700000" algn="tl">
                    <a:srgbClr val="000000">
                      <a:alpha val="43137"/>
                    </a:srgbClr>
                  </a:outerShdw>
                </a:effectLst>
              </a:rPr>
              <a:t> Dearborn &amp; Flint Administrators: This version contains pages modified for your campus HR processes.  Please use them when viewing the video.  Modified text is colored blue and shadowed for ease of reference.</a:t>
            </a:r>
          </a:p>
          <a:p>
            <a:pPr marL="0" indent="0" algn="ctr">
              <a:buNone/>
            </a:pPr>
            <a:endParaRPr lang="en-US" sz="4400" b="1" dirty="0"/>
          </a:p>
          <a:p>
            <a:pPr marL="0" indent="0" algn="ctr">
              <a:buNone/>
            </a:pPr>
            <a:r>
              <a:rPr lang="en-US" sz="4400" b="1" dirty="0" smtClean="0"/>
              <a:t>Information </a:t>
            </a:r>
            <a:r>
              <a:rPr lang="en-US" sz="4400" b="1" dirty="0"/>
              <a:t>Interchange for HR Appointment Transaction Business </a:t>
            </a:r>
            <a:r>
              <a:rPr lang="en-US" sz="4400" b="1" dirty="0" smtClean="0"/>
              <a:t>Processes</a:t>
            </a:r>
          </a:p>
          <a:p>
            <a:pPr marL="0" indent="0" algn="ctr">
              <a:buNone/>
            </a:pPr>
            <a:r>
              <a:rPr lang="en-US" sz="3600" dirty="0" smtClean="0"/>
              <a:t>May 28, </a:t>
            </a:r>
            <a:r>
              <a:rPr lang="en-US" sz="3600" dirty="0"/>
              <a:t>2014 </a:t>
            </a:r>
          </a:p>
          <a:p>
            <a:pPr marL="0" indent="0" algn="ctr">
              <a:buNone/>
            </a:pPr>
            <a:r>
              <a:rPr lang="en-US" sz="3600" dirty="0" smtClean="0"/>
              <a:t>2-4 p.m</a:t>
            </a:r>
            <a:r>
              <a:rPr lang="en-US" sz="3600" dirty="0"/>
              <a:t>. </a:t>
            </a:r>
            <a:r>
              <a:rPr lang="en-US" sz="3600" dirty="0" smtClean="0"/>
              <a:t>Palmer Commons, Forum Hall</a:t>
            </a:r>
          </a:p>
          <a:p>
            <a:pPr marL="0" indent="0" algn="ctr">
              <a:buNone/>
            </a:pPr>
            <a:endParaRPr lang="en-US" sz="3600" dirty="0"/>
          </a:p>
          <a:p>
            <a:pPr marL="0" indent="0" algn="ctr">
              <a:buNone/>
            </a:pPr>
            <a:endParaRPr lang="en-US" sz="3600" dirty="0"/>
          </a:p>
          <a:p>
            <a:pPr marL="0" indent="0">
              <a:buNone/>
            </a:pPr>
            <a:r>
              <a:rPr lang="en-US" sz="2400" i="1" dirty="0" smtClean="0"/>
              <a:t>Co Presenters:</a:t>
            </a:r>
          </a:p>
          <a:p>
            <a:r>
              <a:rPr lang="en-US" sz="2400" i="1" dirty="0" smtClean="0"/>
              <a:t>Kris Crawford, University Human Resources</a:t>
            </a:r>
          </a:p>
          <a:p>
            <a:r>
              <a:rPr lang="en-US" sz="2400" i="1" dirty="0" smtClean="0"/>
              <a:t>Valerie VanHaaften, Information Technology Services</a:t>
            </a:r>
          </a:p>
          <a:p>
            <a:pPr marL="0" indent="0">
              <a:buNone/>
            </a:pPr>
            <a:r>
              <a:rPr lang="en-US" sz="4400" dirty="0"/>
              <a:t> </a:t>
            </a:r>
            <a:r>
              <a:rPr lang="en-US" sz="4400" dirty="0" smtClean="0"/>
              <a:t>                          </a:t>
            </a:r>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1</a:t>
            </a:fld>
            <a:endParaRPr lang="en-US"/>
          </a:p>
        </p:txBody>
      </p:sp>
    </p:spTree>
    <p:extLst>
      <p:ext uri="{BB962C8B-B14F-4D97-AF65-F5344CB8AC3E}">
        <p14:creationId xmlns:p14="http://schemas.microsoft.com/office/powerpoint/2010/main" val="552673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r>
              <a:rPr lang="en-US" sz="4400" dirty="0" smtClean="0"/>
              <a:t>2. Technology</a:t>
            </a:r>
            <a:endParaRPr lang="en-US" sz="4400" dirty="0"/>
          </a:p>
          <a:p>
            <a:pPr marL="0" indent="0" algn="ctr">
              <a:buNone/>
            </a:pPr>
            <a:r>
              <a:rPr lang="en-US" sz="4400" dirty="0" smtClean="0"/>
              <a:t>a. PAR - Personnel Action Request</a:t>
            </a:r>
          </a:p>
          <a:p>
            <a:pPr marL="0" indent="0" algn="ctr">
              <a:buNone/>
            </a:pPr>
            <a:r>
              <a:rPr lang="en-US" sz="4400" dirty="0" smtClean="0"/>
              <a:t>A High Level Overview</a:t>
            </a:r>
          </a:p>
        </p:txBody>
      </p:sp>
      <p:sp>
        <p:nvSpPr>
          <p:cNvPr id="2" name="Slide Number Placeholder 1"/>
          <p:cNvSpPr>
            <a:spLocks noGrp="1"/>
          </p:cNvSpPr>
          <p:nvPr>
            <p:ph type="sldNum" sz="quarter" idx="12"/>
          </p:nvPr>
        </p:nvSpPr>
        <p:spPr/>
        <p:txBody>
          <a:bodyPr/>
          <a:lstStyle/>
          <a:p>
            <a:fld id="{3AB84085-B6EE-4CF7-9BA2-E0394420AE08}" type="slidenum">
              <a:rPr lang="en-US" smtClean="0"/>
              <a:t>10</a:t>
            </a:fld>
            <a:endParaRPr lang="en-US"/>
          </a:p>
        </p:txBody>
      </p:sp>
    </p:spTree>
    <p:extLst>
      <p:ext uri="{BB962C8B-B14F-4D97-AF65-F5344CB8AC3E}">
        <p14:creationId xmlns:p14="http://schemas.microsoft.com/office/powerpoint/2010/main" val="190091384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Training</a:t>
            </a:r>
            <a:br>
              <a:rPr lang="en-US" sz="3600" dirty="0" smtClean="0"/>
            </a:br>
            <a:r>
              <a:rPr lang="en-US" sz="3600" dirty="0" err="1" smtClean="0"/>
              <a:t>MyLINC</a:t>
            </a:r>
            <a:r>
              <a:rPr lang="en-US" sz="3600" dirty="0" smtClean="0"/>
              <a:t> Simulations (in progress)</a:t>
            </a:r>
            <a:endParaRPr lang="en-US" sz="3200" dirty="0"/>
          </a:p>
        </p:txBody>
      </p:sp>
      <p:sp>
        <p:nvSpPr>
          <p:cNvPr id="5" name="Content Placeholder 4"/>
          <p:cNvSpPr>
            <a:spLocks noGrp="1"/>
          </p:cNvSpPr>
          <p:nvPr>
            <p:ph idx="1"/>
          </p:nvPr>
        </p:nvSpPr>
        <p:spPr>
          <a:xfrm>
            <a:off x="457200" y="1828800"/>
            <a:ext cx="8229600" cy="4297363"/>
          </a:xfrm>
        </p:spPr>
        <p:txBody>
          <a:bodyPr>
            <a:normAutofit fontScale="77500" lnSpcReduction="20000"/>
          </a:bodyPr>
          <a:lstStyle/>
          <a:p>
            <a:r>
              <a:rPr lang="en-US" dirty="0"/>
              <a:t>Find PAR</a:t>
            </a:r>
          </a:p>
          <a:p>
            <a:r>
              <a:rPr lang="en-US" dirty="0"/>
              <a:t>Submittal Form</a:t>
            </a:r>
          </a:p>
          <a:p>
            <a:r>
              <a:rPr lang="en-US" dirty="0"/>
              <a:t>Process Leave of </a:t>
            </a:r>
            <a:r>
              <a:rPr lang="en-US" dirty="0" err="1"/>
              <a:t>Absense</a:t>
            </a:r>
            <a:endParaRPr lang="en-US" dirty="0"/>
          </a:p>
          <a:p>
            <a:r>
              <a:rPr lang="en-US" dirty="0"/>
              <a:t>Change Leave End Date</a:t>
            </a:r>
          </a:p>
          <a:p>
            <a:r>
              <a:rPr lang="en-US" dirty="0"/>
              <a:t>Process Return from Leave</a:t>
            </a:r>
          </a:p>
          <a:p>
            <a:r>
              <a:rPr lang="en-US" dirty="0"/>
              <a:t>Initiate RIF Notification</a:t>
            </a:r>
          </a:p>
          <a:p>
            <a:r>
              <a:rPr lang="en-US" dirty="0"/>
              <a:t>Termination/Retirement</a:t>
            </a:r>
          </a:p>
          <a:p>
            <a:r>
              <a:rPr lang="en-US" dirty="0"/>
              <a:t>Additional Pay</a:t>
            </a:r>
          </a:p>
          <a:p>
            <a:r>
              <a:rPr lang="en-US" dirty="0"/>
              <a:t>DBE</a:t>
            </a:r>
          </a:p>
          <a:p>
            <a:r>
              <a:rPr lang="en-US" dirty="0"/>
              <a:t>Data Selection</a:t>
            </a:r>
          </a:p>
          <a:p>
            <a:r>
              <a:rPr lang="en-US" dirty="0"/>
              <a:t>Approve</a:t>
            </a:r>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100</a:t>
            </a:fld>
            <a:endParaRPr lang="en-US"/>
          </a:p>
        </p:txBody>
      </p:sp>
      <p:sp>
        <p:nvSpPr>
          <p:cNvPr id="3" name="Rectangular Callout 2"/>
          <p:cNvSpPr/>
          <p:nvPr/>
        </p:nvSpPr>
        <p:spPr>
          <a:xfrm>
            <a:off x="381000" y="3048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know it’s in the system, but I don’t know how to use it.”</a:t>
            </a:r>
          </a:p>
        </p:txBody>
      </p:sp>
    </p:spTree>
    <p:extLst>
      <p:ext uri="{BB962C8B-B14F-4D97-AF65-F5344CB8AC3E}">
        <p14:creationId xmlns:p14="http://schemas.microsoft.com/office/powerpoint/2010/main" val="189058158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Training</a:t>
            </a:r>
            <a:br>
              <a:rPr lang="en-US" sz="3600" dirty="0" smtClean="0"/>
            </a:br>
            <a:r>
              <a:rPr lang="en-US" sz="3600" dirty="0" smtClean="0"/>
              <a:t>Customer Focus Practice Labs</a:t>
            </a:r>
            <a:endParaRPr lang="en-US" sz="3200" dirty="0"/>
          </a:p>
        </p:txBody>
      </p:sp>
      <p:sp>
        <p:nvSpPr>
          <p:cNvPr id="5" name="Content Placeholder 4"/>
          <p:cNvSpPr>
            <a:spLocks noGrp="1"/>
          </p:cNvSpPr>
          <p:nvPr>
            <p:ph idx="1"/>
          </p:nvPr>
        </p:nvSpPr>
        <p:spPr>
          <a:xfrm>
            <a:off x="457200" y="1447800"/>
            <a:ext cx="8229600" cy="4678363"/>
          </a:xfrm>
        </p:spPr>
        <p:txBody>
          <a:bodyPr>
            <a:normAutofit fontScale="62500" lnSpcReduction="20000"/>
          </a:bodyPr>
          <a:lstStyle/>
          <a:p>
            <a:pPr marL="0" lvl="0" indent="0">
              <a:buNone/>
            </a:pPr>
            <a:r>
              <a:rPr lang="en-US" dirty="0"/>
              <a:t>Practice Labs will be offered in </a:t>
            </a:r>
            <a:r>
              <a:rPr lang="en-US" dirty="0" smtClean="0"/>
              <a:t>June-July</a:t>
            </a:r>
          </a:p>
          <a:p>
            <a:r>
              <a:rPr lang="en-US" dirty="0" smtClean="0"/>
              <a:t>Recommend you watch the video of this presentation prior to June Lab dates; and complete </a:t>
            </a:r>
            <a:r>
              <a:rPr lang="en-US" dirty="0"/>
              <a:t>eLearning courses prior to </a:t>
            </a:r>
            <a:r>
              <a:rPr lang="en-US" dirty="0" smtClean="0"/>
              <a:t>July practice labs</a:t>
            </a:r>
          </a:p>
          <a:p>
            <a:r>
              <a:rPr lang="en-US" dirty="0" smtClean="0"/>
              <a:t>Users can register for one hour sessions, maximum allowable users per session are 16.  </a:t>
            </a:r>
          </a:p>
          <a:p>
            <a:endParaRPr lang="en-US" dirty="0"/>
          </a:p>
          <a:p>
            <a:pPr lvl="1"/>
            <a:r>
              <a:rPr lang="en-US" dirty="0"/>
              <a:t>6/10: </a:t>
            </a:r>
            <a:r>
              <a:rPr lang="en-US" dirty="0" smtClean="0"/>
              <a:t>8-9 </a:t>
            </a:r>
            <a:r>
              <a:rPr lang="en-US" dirty="0"/>
              <a:t>(</a:t>
            </a:r>
            <a:r>
              <a:rPr lang="en-US" dirty="0" err="1"/>
              <a:t>WoTo</a:t>
            </a:r>
            <a:r>
              <a:rPr lang="en-US" dirty="0"/>
              <a:t> Training Room </a:t>
            </a:r>
            <a:r>
              <a:rPr lang="en-US" dirty="0" smtClean="0"/>
              <a:t>4)</a:t>
            </a:r>
            <a:endParaRPr lang="en-US" dirty="0"/>
          </a:p>
          <a:p>
            <a:pPr lvl="1"/>
            <a:r>
              <a:rPr lang="en-US" dirty="0"/>
              <a:t>6/12: </a:t>
            </a:r>
            <a:r>
              <a:rPr lang="en-US" dirty="0" smtClean="0"/>
              <a:t>8-9 </a:t>
            </a:r>
            <a:r>
              <a:rPr lang="en-US" dirty="0"/>
              <a:t>(</a:t>
            </a:r>
            <a:r>
              <a:rPr lang="en-US" dirty="0" err="1"/>
              <a:t>WoTo</a:t>
            </a:r>
            <a:r>
              <a:rPr lang="en-US" dirty="0"/>
              <a:t> Training Room </a:t>
            </a:r>
            <a:r>
              <a:rPr lang="en-US" dirty="0" smtClean="0"/>
              <a:t>4)</a:t>
            </a:r>
            <a:endParaRPr lang="en-US" dirty="0"/>
          </a:p>
          <a:p>
            <a:pPr lvl="1"/>
            <a:r>
              <a:rPr lang="en-US" dirty="0"/>
              <a:t>6/13: 8-9 and </a:t>
            </a:r>
            <a:r>
              <a:rPr lang="en-US" dirty="0" smtClean="0"/>
              <a:t>4-5 </a:t>
            </a:r>
            <a:r>
              <a:rPr lang="en-US" dirty="0"/>
              <a:t>(</a:t>
            </a:r>
            <a:r>
              <a:rPr lang="en-US" dirty="0" err="1"/>
              <a:t>WoTo</a:t>
            </a:r>
            <a:r>
              <a:rPr lang="en-US" dirty="0"/>
              <a:t> Training Room </a:t>
            </a:r>
            <a:r>
              <a:rPr lang="en-US" dirty="0" smtClean="0"/>
              <a:t>4)</a:t>
            </a:r>
          </a:p>
          <a:p>
            <a:pPr lvl="1"/>
            <a:endParaRPr lang="en-US" dirty="0"/>
          </a:p>
          <a:p>
            <a:pPr lvl="1"/>
            <a:r>
              <a:rPr lang="en-US" dirty="0" smtClean="0"/>
              <a:t>7/23 8-12 (</a:t>
            </a:r>
            <a:r>
              <a:rPr lang="en-US" dirty="0" err="1" smtClean="0"/>
              <a:t>WoTo</a:t>
            </a:r>
            <a:r>
              <a:rPr lang="en-US" dirty="0" smtClean="0"/>
              <a:t> Training Room 1)</a:t>
            </a:r>
            <a:endParaRPr lang="en-US" dirty="0"/>
          </a:p>
          <a:p>
            <a:pPr lvl="1"/>
            <a:r>
              <a:rPr lang="en-US" dirty="0"/>
              <a:t>7/24 </a:t>
            </a:r>
            <a:r>
              <a:rPr lang="en-US" dirty="0" smtClean="0"/>
              <a:t>1-5 </a:t>
            </a:r>
            <a:r>
              <a:rPr lang="en-US" dirty="0"/>
              <a:t>(</a:t>
            </a:r>
            <a:r>
              <a:rPr lang="en-US" dirty="0" err="1"/>
              <a:t>WoTo</a:t>
            </a:r>
            <a:r>
              <a:rPr lang="en-US" dirty="0"/>
              <a:t> Training Room 1)</a:t>
            </a:r>
          </a:p>
          <a:p>
            <a:pPr lvl="1"/>
            <a:r>
              <a:rPr lang="en-US" dirty="0"/>
              <a:t>7/28 </a:t>
            </a:r>
            <a:r>
              <a:rPr lang="en-US" dirty="0" smtClean="0"/>
              <a:t>8-12 </a:t>
            </a:r>
            <a:r>
              <a:rPr lang="en-US" dirty="0"/>
              <a:t>(</a:t>
            </a:r>
            <a:r>
              <a:rPr lang="en-US" dirty="0" err="1"/>
              <a:t>WoTo</a:t>
            </a:r>
            <a:r>
              <a:rPr lang="en-US" dirty="0"/>
              <a:t> Training Room 1)</a:t>
            </a:r>
          </a:p>
          <a:p>
            <a:pPr lvl="1"/>
            <a:r>
              <a:rPr lang="en-US" dirty="0"/>
              <a:t>7/29 </a:t>
            </a:r>
            <a:r>
              <a:rPr lang="en-US" dirty="0" smtClean="0"/>
              <a:t>8-5 </a:t>
            </a:r>
            <a:r>
              <a:rPr lang="en-US" dirty="0"/>
              <a:t>(</a:t>
            </a:r>
            <a:r>
              <a:rPr lang="en-US" dirty="0" err="1"/>
              <a:t>WoTo</a:t>
            </a:r>
            <a:r>
              <a:rPr lang="en-US" dirty="0"/>
              <a:t> Training Room 1)</a:t>
            </a:r>
          </a:p>
          <a:p>
            <a:pPr marL="0" indent="0">
              <a:buNone/>
            </a:pPr>
            <a:endParaRPr lang="en-US" dirty="0" smtClean="0"/>
          </a:p>
          <a:p>
            <a:r>
              <a:rPr lang="en-US" dirty="0" smtClean="0"/>
              <a:t>Special </a:t>
            </a:r>
            <a:r>
              <a:rPr lang="en-US" dirty="0"/>
              <a:t>unit sessions available upon request and as able to accommodate </a:t>
            </a:r>
            <a:r>
              <a:rPr lang="en-US" dirty="0" smtClean="0"/>
              <a:t>.</a:t>
            </a:r>
            <a:endParaRPr lang="en-US" dirty="0"/>
          </a:p>
          <a:p>
            <a:pPr marL="0" lvl="0" indent="0">
              <a:buNone/>
            </a:pPr>
            <a:endParaRPr lang="en-US" dirty="0"/>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101</a:t>
            </a:fld>
            <a:endParaRPr lang="en-US"/>
          </a:p>
        </p:txBody>
      </p:sp>
      <p:sp>
        <p:nvSpPr>
          <p:cNvPr id="3" name="Rectangular Callout 2"/>
          <p:cNvSpPr/>
          <p:nvPr/>
        </p:nvSpPr>
        <p:spPr>
          <a:xfrm>
            <a:off x="381000" y="3048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know it’s in the system, but I don’t know how to use it.”</a:t>
            </a:r>
          </a:p>
        </p:txBody>
      </p:sp>
    </p:spTree>
    <p:extLst>
      <p:ext uri="{BB962C8B-B14F-4D97-AF65-F5344CB8AC3E}">
        <p14:creationId xmlns:p14="http://schemas.microsoft.com/office/powerpoint/2010/main" val="189058158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Training</a:t>
            </a:r>
            <a:br>
              <a:rPr lang="en-US" sz="3600" dirty="0" smtClean="0"/>
            </a:br>
            <a:r>
              <a:rPr lang="en-US" sz="3600" dirty="0" smtClean="0"/>
              <a:t>HRRIS Service (in progress)</a:t>
            </a:r>
            <a:endParaRPr lang="en-US" sz="3200" dirty="0"/>
          </a:p>
        </p:txBody>
      </p:sp>
      <p:sp>
        <p:nvSpPr>
          <p:cNvPr id="5" name="Content Placeholder 4"/>
          <p:cNvSpPr>
            <a:spLocks noGrp="1"/>
          </p:cNvSpPr>
          <p:nvPr>
            <p:ph idx="1"/>
          </p:nvPr>
        </p:nvSpPr>
        <p:spPr>
          <a:xfrm>
            <a:off x="457200" y="1828800"/>
            <a:ext cx="8229600" cy="4297363"/>
          </a:xfrm>
        </p:spPr>
        <p:txBody>
          <a:bodyPr>
            <a:normAutofit fontScale="85000" lnSpcReduction="20000"/>
          </a:bodyPr>
          <a:lstStyle/>
          <a:p>
            <a:pPr algn="just"/>
            <a:r>
              <a:rPr lang="en-US" dirty="0" smtClean="0"/>
              <a:t>HRRIS representative(s) will be the practice lab facilitators.</a:t>
            </a:r>
          </a:p>
          <a:p>
            <a:pPr algn="just"/>
            <a:r>
              <a:rPr lang="en-US" dirty="0" smtClean="0"/>
              <a:t>HRRIS will contact a representative of an organizational group to help define the PAR Department Final Approver during the months of June and July. </a:t>
            </a:r>
          </a:p>
          <a:p>
            <a:pPr algn="just"/>
            <a:r>
              <a:rPr lang="en-US" dirty="0" smtClean="0"/>
              <a:t>Long Term Plans:</a:t>
            </a:r>
          </a:p>
          <a:p>
            <a:pPr lvl="1"/>
            <a:r>
              <a:rPr lang="en-US" dirty="0"/>
              <a:t>Monthly Newsletter</a:t>
            </a:r>
          </a:p>
          <a:p>
            <a:pPr lvl="1"/>
            <a:r>
              <a:rPr lang="en-US" dirty="0"/>
              <a:t>Quarterly HR Unit Administrators Working Meeting</a:t>
            </a:r>
          </a:p>
          <a:p>
            <a:pPr lvl="1"/>
            <a:r>
              <a:rPr lang="en-US" dirty="0"/>
              <a:t>Newly Hired/Newly Transferred Unit Administrator Training</a:t>
            </a:r>
          </a:p>
          <a:p>
            <a:pPr lvl="1"/>
            <a:r>
              <a:rPr lang="en-US" dirty="0" smtClean="0"/>
              <a:t>Just-in-Time </a:t>
            </a:r>
            <a:r>
              <a:rPr lang="en-US" dirty="0"/>
              <a:t>Hands On Assistance</a:t>
            </a:r>
          </a:p>
          <a:p>
            <a:pPr algn="just"/>
            <a:endParaRPr lang="en-US" dirty="0" smtClean="0"/>
          </a:p>
          <a:p>
            <a:pPr algn="just"/>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102</a:t>
            </a:fld>
            <a:endParaRPr lang="en-US"/>
          </a:p>
        </p:txBody>
      </p:sp>
      <p:sp>
        <p:nvSpPr>
          <p:cNvPr id="3" name="Rectangular Callout 2"/>
          <p:cNvSpPr/>
          <p:nvPr/>
        </p:nvSpPr>
        <p:spPr>
          <a:xfrm>
            <a:off x="381000" y="3048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know it’s in the system, but I don’t know how to use it.”</a:t>
            </a:r>
          </a:p>
        </p:txBody>
      </p:sp>
    </p:spTree>
    <p:extLst>
      <p:ext uri="{BB962C8B-B14F-4D97-AF65-F5344CB8AC3E}">
        <p14:creationId xmlns:p14="http://schemas.microsoft.com/office/powerpoint/2010/main" val="189058158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smtClean="0"/>
          </a:p>
          <a:p>
            <a:pPr marL="0" indent="0" algn="ctr">
              <a:buNone/>
            </a:pPr>
            <a:r>
              <a:rPr lang="en-US" sz="4400" b="1" dirty="0" smtClean="0"/>
              <a:t>End of</a:t>
            </a:r>
            <a:endParaRPr lang="en-US" sz="4400" b="1" dirty="0"/>
          </a:p>
          <a:p>
            <a:pPr marL="0" indent="0" algn="ctr">
              <a:buNone/>
            </a:pPr>
            <a:r>
              <a:rPr lang="en-US" sz="4400" dirty="0" smtClean="0"/>
              <a:t>7. Training</a:t>
            </a:r>
            <a:endParaRPr lang="en-US" sz="4400" dirty="0"/>
          </a:p>
          <a:p>
            <a:pPr marL="0" indent="0">
              <a:buNone/>
            </a:pPr>
            <a:endParaRPr lang="en-US" sz="4400" dirty="0" smtClean="0"/>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103</a:t>
            </a:fld>
            <a:endParaRPr lang="en-US"/>
          </a:p>
        </p:txBody>
      </p:sp>
    </p:spTree>
    <p:extLst>
      <p:ext uri="{BB962C8B-B14F-4D97-AF65-F5344CB8AC3E}">
        <p14:creationId xmlns:p14="http://schemas.microsoft.com/office/powerpoint/2010/main" val="331898082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a:p>
          <a:p>
            <a:pPr marL="0" indent="0" algn="ctr">
              <a:buNone/>
            </a:pPr>
            <a:r>
              <a:rPr lang="en-US" sz="4400" dirty="0" smtClean="0"/>
              <a:t>8. Key Activity Dates</a:t>
            </a:r>
            <a:endParaRPr lang="en-US" sz="4400" dirty="0"/>
          </a:p>
          <a:p>
            <a:pPr marL="0" indent="0">
              <a:buNone/>
            </a:pPr>
            <a:endParaRPr lang="en-US" sz="4400" dirty="0" smtClean="0"/>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104</a:t>
            </a:fld>
            <a:endParaRPr lang="en-US"/>
          </a:p>
        </p:txBody>
      </p:sp>
    </p:spTree>
    <p:extLst>
      <p:ext uri="{BB962C8B-B14F-4D97-AF65-F5344CB8AC3E}">
        <p14:creationId xmlns:p14="http://schemas.microsoft.com/office/powerpoint/2010/main" val="236030642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Key Activity Dates</a:t>
            </a:r>
            <a:br>
              <a:rPr lang="en-US" sz="3600" dirty="0" smtClean="0"/>
            </a:br>
            <a:r>
              <a:rPr lang="en-US" sz="3600" dirty="0" smtClean="0"/>
              <a:t>June 2014 thru August 2014</a:t>
            </a:r>
            <a:endParaRPr lang="en-US" sz="3600" dirty="0"/>
          </a:p>
        </p:txBody>
      </p:sp>
      <p:sp>
        <p:nvSpPr>
          <p:cNvPr id="5" name="Content Placeholder 4"/>
          <p:cNvSpPr>
            <a:spLocks noGrp="1"/>
          </p:cNvSpPr>
          <p:nvPr>
            <p:ph idx="1"/>
          </p:nvPr>
        </p:nvSpPr>
        <p:spPr>
          <a:xfrm>
            <a:off x="457200" y="1828800"/>
            <a:ext cx="8229600" cy="4297363"/>
          </a:xfrm>
        </p:spPr>
        <p:txBody>
          <a:bodyPr>
            <a:normAutofit fontScale="85000" lnSpcReduction="20000"/>
          </a:bodyPr>
          <a:lstStyle/>
          <a:p>
            <a:r>
              <a:rPr lang="en-US" dirty="0" smtClean="0"/>
              <a:t>6/18/14</a:t>
            </a:r>
            <a:r>
              <a:rPr lang="en-US" dirty="0"/>
              <a:t>: </a:t>
            </a:r>
            <a:r>
              <a:rPr lang="en-US" dirty="0" smtClean="0"/>
              <a:t>Special HR UL Presentation.</a:t>
            </a:r>
            <a:r>
              <a:rPr lang="en-US" dirty="0"/>
              <a:t> </a:t>
            </a:r>
          </a:p>
          <a:p>
            <a:pPr lvl="0"/>
            <a:r>
              <a:rPr lang="en-US" dirty="0" smtClean="0"/>
              <a:t>6/23/14: Security Role Worksheets are sent to HR UL’s</a:t>
            </a:r>
            <a:r>
              <a:rPr lang="en-US" dirty="0"/>
              <a:t> </a:t>
            </a:r>
            <a:r>
              <a:rPr lang="en-US" dirty="0" smtClean="0"/>
              <a:t>.</a:t>
            </a:r>
            <a:endParaRPr lang="en-US" dirty="0"/>
          </a:p>
          <a:p>
            <a:pPr lvl="0"/>
            <a:r>
              <a:rPr lang="en-US" dirty="0"/>
              <a:t>7/23/14: Security Role Mappings are due to ITS</a:t>
            </a:r>
            <a:r>
              <a:rPr lang="en-US" dirty="0" smtClean="0"/>
              <a:t>.</a:t>
            </a:r>
          </a:p>
          <a:p>
            <a:pPr lvl="0"/>
            <a:r>
              <a:rPr lang="en-US" dirty="0"/>
              <a:t>7/23/14: </a:t>
            </a:r>
            <a:r>
              <a:rPr lang="en-US" dirty="0" smtClean="0"/>
              <a:t>ITS Access </a:t>
            </a:r>
            <a:r>
              <a:rPr lang="en-US" dirty="0"/>
              <a:t>and Accounts will not process any outstanding OARS requests for the </a:t>
            </a:r>
            <a:r>
              <a:rPr lang="en-US" dirty="0" smtClean="0"/>
              <a:t>security roles </a:t>
            </a:r>
            <a:r>
              <a:rPr lang="en-US" dirty="0"/>
              <a:t>that will be </a:t>
            </a:r>
            <a:r>
              <a:rPr lang="en-US" dirty="0" smtClean="0"/>
              <a:t>deleted.</a:t>
            </a:r>
            <a:endParaRPr lang="en-US" dirty="0"/>
          </a:p>
          <a:p>
            <a:r>
              <a:rPr lang="en-US" dirty="0"/>
              <a:t> </a:t>
            </a:r>
            <a:r>
              <a:rPr lang="en-US" dirty="0" smtClean="0"/>
              <a:t>8/1/14</a:t>
            </a:r>
            <a:r>
              <a:rPr lang="en-US" dirty="0"/>
              <a:t>: All transactions that do not have an approved status by end of </a:t>
            </a:r>
            <a:r>
              <a:rPr lang="en-US" dirty="0" smtClean="0"/>
              <a:t>business will be deleted from the system.</a:t>
            </a:r>
            <a:r>
              <a:rPr lang="en-US" dirty="0"/>
              <a:t> </a:t>
            </a:r>
          </a:p>
          <a:p>
            <a:pPr lvl="0"/>
            <a:r>
              <a:rPr lang="en-US" dirty="0" smtClean="0"/>
              <a:t>8/4/14: M-Pathways PAR is available and the aforementioned goes into effect.</a:t>
            </a:r>
            <a:endParaRPr lang="en-US" dirty="0"/>
          </a:p>
          <a:p>
            <a:pPr algn="just"/>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105</a:t>
            </a:fld>
            <a:endParaRPr lang="en-US"/>
          </a:p>
        </p:txBody>
      </p:sp>
    </p:spTree>
    <p:extLst>
      <p:ext uri="{BB962C8B-B14F-4D97-AF65-F5344CB8AC3E}">
        <p14:creationId xmlns:p14="http://schemas.microsoft.com/office/powerpoint/2010/main" val="169732690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Key Activity Dates</a:t>
            </a:r>
            <a:br>
              <a:rPr lang="en-US" sz="3600" dirty="0" smtClean="0"/>
            </a:br>
            <a:r>
              <a:rPr lang="en-US" sz="3600" dirty="0" smtClean="0"/>
              <a:t>September 2014 thru September 2015</a:t>
            </a:r>
            <a:endParaRPr lang="en-US" sz="3600" dirty="0"/>
          </a:p>
        </p:txBody>
      </p:sp>
      <p:sp>
        <p:nvSpPr>
          <p:cNvPr id="5" name="Content Placeholder 4"/>
          <p:cNvSpPr>
            <a:spLocks noGrp="1"/>
          </p:cNvSpPr>
          <p:nvPr>
            <p:ph idx="1"/>
          </p:nvPr>
        </p:nvSpPr>
        <p:spPr>
          <a:xfrm>
            <a:off x="457200" y="1828800"/>
            <a:ext cx="8229600" cy="4297363"/>
          </a:xfrm>
        </p:spPr>
        <p:txBody>
          <a:bodyPr>
            <a:normAutofit fontScale="77500" lnSpcReduction="20000"/>
          </a:bodyPr>
          <a:lstStyle/>
          <a:p>
            <a:pPr marL="0" indent="0">
              <a:buNone/>
            </a:pPr>
            <a:r>
              <a:rPr lang="en-US" dirty="0"/>
              <a:t> </a:t>
            </a:r>
          </a:p>
          <a:p>
            <a:pPr lvl="0"/>
            <a:r>
              <a:rPr lang="en-US" dirty="0" smtClean="0"/>
              <a:t>February 2015: The 150 character description of the </a:t>
            </a:r>
            <a:r>
              <a:rPr lang="en-US" dirty="0" err="1" smtClean="0"/>
              <a:t>DeptID</a:t>
            </a:r>
            <a:r>
              <a:rPr lang="en-US" dirty="0" smtClean="0"/>
              <a:t> will be a field in the M-Pathways HRMS </a:t>
            </a:r>
            <a:r>
              <a:rPr lang="en-US" dirty="0" err="1" smtClean="0"/>
              <a:t>Dept</a:t>
            </a:r>
            <a:r>
              <a:rPr lang="en-US" dirty="0" smtClean="0"/>
              <a:t> Table.</a:t>
            </a:r>
          </a:p>
          <a:p>
            <a:pPr lvl="0"/>
            <a:r>
              <a:rPr lang="en-US" dirty="0" smtClean="0"/>
              <a:t>February 2015: The University Long Title will be an unlimited data field. </a:t>
            </a:r>
            <a:r>
              <a:rPr lang="en-US" dirty="0"/>
              <a:t> </a:t>
            </a:r>
          </a:p>
          <a:p>
            <a:pPr lvl="0"/>
            <a:r>
              <a:rPr lang="en-US" dirty="0" smtClean="0"/>
              <a:t>5/1/2015: If a unit does not use the HRRIS GSA Worksheet process to reappointment GSA’s, the unit should use the </a:t>
            </a:r>
            <a:r>
              <a:rPr lang="en-US" dirty="0" err="1" smtClean="0"/>
              <a:t>eRecruit</a:t>
            </a:r>
            <a:r>
              <a:rPr lang="en-US" dirty="0" smtClean="0"/>
              <a:t> system.</a:t>
            </a:r>
            <a:endParaRPr lang="en-US" dirty="0"/>
          </a:p>
          <a:p>
            <a:r>
              <a:rPr lang="en-US" dirty="0"/>
              <a:t> </a:t>
            </a:r>
            <a:r>
              <a:rPr lang="en-US" dirty="0" smtClean="0"/>
              <a:t>9/1/2015: The HRRIS ‘stop pay’ row monthly process will include faculty appointment end dates that have expired in the previous month.</a:t>
            </a:r>
            <a:endParaRPr lang="en-US" dirty="0"/>
          </a:p>
          <a:p>
            <a:pPr algn="just"/>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106</a:t>
            </a:fld>
            <a:endParaRPr lang="en-US"/>
          </a:p>
        </p:txBody>
      </p:sp>
    </p:spTree>
    <p:extLst>
      <p:ext uri="{BB962C8B-B14F-4D97-AF65-F5344CB8AC3E}">
        <p14:creationId xmlns:p14="http://schemas.microsoft.com/office/powerpoint/2010/main" val="20762510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smtClean="0"/>
          </a:p>
          <a:p>
            <a:pPr marL="0" indent="0" algn="ctr">
              <a:buNone/>
            </a:pPr>
            <a:r>
              <a:rPr lang="en-US" sz="4400" b="1" dirty="0" smtClean="0"/>
              <a:t>End of</a:t>
            </a:r>
            <a:endParaRPr lang="en-US" sz="4400" b="1" dirty="0"/>
          </a:p>
          <a:p>
            <a:pPr marL="0" indent="0" algn="ctr">
              <a:buNone/>
            </a:pPr>
            <a:r>
              <a:rPr lang="en-US" sz="4400" dirty="0" smtClean="0"/>
              <a:t>8. Key Activity Dates</a:t>
            </a:r>
            <a:endParaRPr lang="en-US" sz="4400" dirty="0"/>
          </a:p>
          <a:p>
            <a:pPr marL="0" indent="0">
              <a:buNone/>
            </a:pPr>
            <a:endParaRPr lang="en-US" sz="4400" dirty="0" smtClean="0"/>
          </a:p>
          <a:p>
            <a:pPr marL="0" indent="0">
              <a:buNone/>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107</a:t>
            </a:fld>
            <a:endParaRPr lang="en-US"/>
          </a:p>
        </p:txBody>
      </p:sp>
    </p:spTree>
    <p:extLst>
      <p:ext uri="{BB962C8B-B14F-4D97-AF65-F5344CB8AC3E}">
        <p14:creationId xmlns:p14="http://schemas.microsoft.com/office/powerpoint/2010/main" val="699507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New Transactions using PAR</a:t>
            </a:r>
            <a:br>
              <a:rPr lang="en-US" dirty="0" smtClean="0"/>
            </a:br>
            <a:r>
              <a:rPr lang="en-US" dirty="0" smtClean="0"/>
              <a:t>Auto-load Upon Final Approval</a:t>
            </a:r>
            <a:endParaRPr lang="en-US" dirty="0"/>
          </a:p>
        </p:txBody>
      </p:sp>
      <p:sp>
        <p:nvSpPr>
          <p:cNvPr id="5" name="Content Placeholder 4"/>
          <p:cNvSpPr>
            <a:spLocks noGrp="1"/>
          </p:cNvSpPr>
          <p:nvPr>
            <p:ph idx="1"/>
          </p:nvPr>
        </p:nvSpPr>
        <p:spPr/>
        <p:txBody>
          <a:bodyPr/>
          <a:lstStyle/>
          <a:p>
            <a:pPr marL="0" indent="0">
              <a:buNone/>
            </a:pP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1"/>
            <a:ext cx="8229599"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11</a:t>
            </a:fld>
            <a:endParaRPr lang="en-US"/>
          </a:p>
        </p:txBody>
      </p:sp>
    </p:spTree>
    <p:extLst>
      <p:ext uri="{BB962C8B-B14F-4D97-AF65-F5344CB8AC3E}">
        <p14:creationId xmlns:p14="http://schemas.microsoft.com/office/powerpoint/2010/main" val="3006016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New Transactions using PAR</a:t>
            </a:r>
            <a:br>
              <a:rPr lang="en-US" dirty="0" smtClean="0"/>
            </a:br>
            <a:r>
              <a:rPr lang="en-US" dirty="0" smtClean="0"/>
              <a:t>Auto-load Upon Final Approval</a:t>
            </a:r>
            <a:endParaRPr lang="en-US" dirty="0"/>
          </a:p>
        </p:txBody>
      </p:sp>
      <p:sp>
        <p:nvSpPr>
          <p:cNvPr id="5" name="Content Placeholder 4"/>
          <p:cNvSpPr>
            <a:spLocks noGrp="1"/>
          </p:cNvSpPr>
          <p:nvPr>
            <p:ph idx="1"/>
          </p:nvPr>
        </p:nvSpPr>
        <p:spPr/>
        <p:txBody>
          <a:bodyPr/>
          <a:lstStyle/>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524000"/>
            <a:ext cx="8229599"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12</a:t>
            </a:fld>
            <a:endParaRPr lang="en-US"/>
          </a:p>
        </p:txBody>
      </p:sp>
    </p:spTree>
    <p:extLst>
      <p:ext uri="{BB962C8B-B14F-4D97-AF65-F5344CB8AC3E}">
        <p14:creationId xmlns:p14="http://schemas.microsoft.com/office/powerpoint/2010/main" val="419227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Existing Types of Transactions using PAR</a:t>
            </a:r>
            <a:br>
              <a:rPr lang="en-US" sz="3600" dirty="0" smtClean="0"/>
            </a:br>
            <a:r>
              <a:rPr lang="en-US" sz="3600" dirty="0" smtClean="0"/>
              <a:t>Auto-load Upon Final Approval</a:t>
            </a:r>
            <a:endParaRPr lang="en-US" sz="3600" dirty="0"/>
          </a:p>
        </p:txBody>
      </p:sp>
      <p:sp>
        <p:nvSpPr>
          <p:cNvPr id="5" name="Content Placeholder 4"/>
          <p:cNvSpPr>
            <a:spLocks noGrp="1"/>
          </p:cNvSpPr>
          <p:nvPr>
            <p:ph idx="1"/>
          </p:nvPr>
        </p:nvSpPr>
        <p:spPr/>
        <p:txBody>
          <a:bodyPr/>
          <a:lstStyle/>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524000"/>
            <a:ext cx="8229599" cy="464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13</a:t>
            </a:fld>
            <a:endParaRPr lang="en-US"/>
          </a:p>
        </p:txBody>
      </p:sp>
    </p:spTree>
    <p:extLst>
      <p:ext uri="{BB962C8B-B14F-4D97-AF65-F5344CB8AC3E}">
        <p14:creationId xmlns:p14="http://schemas.microsoft.com/office/powerpoint/2010/main" val="3715604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Existing Types of Transactions using PAR</a:t>
            </a:r>
            <a:r>
              <a:rPr lang="en-US" sz="2800" dirty="0" smtClean="0"/>
              <a:t/>
            </a:r>
            <a:br>
              <a:rPr lang="en-US" sz="2800" dirty="0" smtClean="0"/>
            </a:br>
            <a:r>
              <a:rPr lang="en-US" sz="2800" dirty="0" smtClean="0"/>
              <a:t>Manually Entered by SSC HR Transaction Processor</a:t>
            </a:r>
            <a:endParaRPr lang="en-US" sz="2800" dirty="0"/>
          </a:p>
        </p:txBody>
      </p:sp>
      <p:sp>
        <p:nvSpPr>
          <p:cNvPr id="5" name="Content Placeholder 4"/>
          <p:cNvSpPr>
            <a:spLocks noGrp="1"/>
          </p:cNvSpPr>
          <p:nvPr>
            <p:ph idx="1"/>
          </p:nvPr>
        </p:nvSpPr>
        <p:spPr/>
        <p:txBody>
          <a:bodyPr/>
          <a:lstStyle/>
          <a:p>
            <a:pPr marL="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59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14</a:t>
            </a:fld>
            <a:endParaRPr lang="en-US"/>
          </a:p>
        </p:txBody>
      </p:sp>
    </p:spTree>
    <p:extLst>
      <p:ext uri="{BB962C8B-B14F-4D97-AF65-F5344CB8AC3E}">
        <p14:creationId xmlns:p14="http://schemas.microsoft.com/office/powerpoint/2010/main" val="642747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New Buttons for the Submittal Form</a:t>
            </a:r>
            <a:endParaRPr lang="en-US" sz="2800" dirty="0"/>
          </a:p>
        </p:txBody>
      </p:sp>
      <p:sp>
        <p:nvSpPr>
          <p:cNvPr id="5" name="Content Placeholder 4"/>
          <p:cNvSpPr>
            <a:spLocks noGrp="1"/>
          </p:cNvSpPr>
          <p:nvPr>
            <p:ph idx="1"/>
          </p:nvPr>
        </p:nvSpPr>
        <p:spPr/>
        <p:txBody>
          <a:bodyPr/>
          <a:lstStyle/>
          <a:p>
            <a:pPr marL="0" indent="0">
              <a:buNone/>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600200"/>
            <a:ext cx="8305801"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15</a:t>
            </a:fld>
            <a:endParaRPr lang="en-US"/>
          </a:p>
        </p:txBody>
      </p:sp>
    </p:spTree>
    <p:extLst>
      <p:ext uri="{BB962C8B-B14F-4D97-AF65-F5344CB8AC3E}">
        <p14:creationId xmlns:p14="http://schemas.microsoft.com/office/powerpoint/2010/main" val="2952074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New Buttons for the Submittal Form</a:t>
            </a:r>
            <a:endParaRPr lang="en-US" sz="2800" dirty="0"/>
          </a:p>
        </p:txBody>
      </p:sp>
      <p:sp>
        <p:nvSpPr>
          <p:cNvPr id="5" name="Content Placeholder 4"/>
          <p:cNvSpPr>
            <a:spLocks noGrp="1"/>
          </p:cNvSpPr>
          <p:nvPr>
            <p:ph idx="1"/>
          </p:nvPr>
        </p:nvSpPr>
        <p:spPr/>
        <p:txBody>
          <a:bodyPr/>
          <a:lstStyle/>
          <a:p>
            <a:pPr marL="0" indent="0">
              <a:buNone/>
            </a:pP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01"/>
          <a:stretch/>
        </p:blipFill>
        <p:spPr bwMode="auto">
          <a:xfrm>
            <a:off x="457200" y="1371600"/>
            <a:ext cx="8247600" cy="48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16</a:t>
            </a:fld>
            <a:endParaRPr lang="en-US"/>
          </a:p>
        </p:txBody>
      </p:sp>
    </p:spTree>
    <p:extLst>
      <p:ext uri="{BB962C8B-B14F-4D97-AF65-F5344CB8AC3E}">
        <p14:creationId xmlns:p14="http://schemas.microsoft.com/office/powerpoint/2010/main" val="2677868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New Message for the Submittal Form</a:t>
            </a:r>
            <a:br>
              <a:rPr lang="en-US" sz="3600" dirty="0" smtClean="0"/>
            </a:br>
            <a:r>
              <a:rPr lang="en-US" sz="3600" dirty="0" smtClean="0"/>
              <a:t>Save &amp; Submit</a:t>
            </a:r>
            <a:endParaRPr lang="en-US" sz="2800" dirty="0"/>
          </a:p>
        </p:txBody>
      </p:sp>
      <p:sp>
        <p:nvSpPr>
          <p:cNvPr id="5" name="Content Placeholder 4"/>
          <p:cNvSpPr>
            <a:spLocks noGrp="1"/>
          </p:cNvSpPr>
          <p:nvPr>
            <p:ph idx="1"/>
          </p:nvPr>
        </p:nvSpPr>
        <p:spPr/>
        <p:txBody>
          <a:bodyPr/>
          <a:lstStyle/>
          <a:p>
            <a:pPr marL="0" indent="0">
              <a:buNone/>
            </a:pP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600200"/>
            <a:ext cx="8229601" cy="457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17</a:t>
            </a:fld>
            <a:endParaRPr lang="en-US"/>
          </a:p>
        </p:txBody>
      </p:sp>
    </p:spTree>
    <p:extLst>
      <p:ext uri="{BB962C8B-B14F-4D97-AF65-F5344CB8AC3E}">
        <p14:creationId xmlns:p14="http://schemas.microsoft.com/office/powerpoint/2010/main" val="2935644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New Message for the Submittal Form</a:t>
            </a:r>
            <a:br>
              <a:rPr lang="en-US" sz="3600" dirty="0" smtClean="0"/>
            </a:br>
            <a:r>
              <a:rPr lang="en-US" sz="3600" dirty="0" smtClean="0"/>
              <a:t>Begin Transaction</a:t>
            </a:r>
            <a:endParaRPr lang="en-US" sz="2800" dirty="0"/>
          </a:p>
        </p:txBody>
      </p:sp>
      <p:sp>
        <p:nvSpPr>
          <p:cNvPr id="5" name="Content Placeholder 4"/>
          <p:cNvSpPr>
            <a:spLocks noGrp="1"/>
          </p:cNvSpPr>
          <p:nvPr>
            <p:ph idx="1"/>
          </p:nvPr>
        </p:nvSpPr>
        <p:spPr/>
        <p:txBody>
          <a:bodyPr/>
          <a:lstStyle/>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18</a:t>
            </a:fld>
            <a:endParaRPr lang="en-US"/>
          </a:p>
        </p:txBody>
      </p:sp>
    </p:spTree>
    <p:extLst>
      <p:ext uri="{BB962C8B-B14F-4D97-AF65-F5344CB8AC3E}">
        <p14:creationId xmlns:p14="http://schemas.microsoft.com/office/powerpoint/2010/main" val="2310006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Monitor PAR Transactions</a:t>
            </a:r>
            <a:br>
              <a:rPr lang="en-US" sz="3600" dirty="0" smtClean="0"/>
            </a:br>
            <a:r>
              <a:rPr lang="en-US" sz="3600" dirty="0" smtClean="0"/>
              <a:t>PAR Pending Approvals Page</a:t>
            </a:r>
            <a:endParaRPr lang="en-US" sz="2800" dirty="0"/>
          </a:p>
        </p:txBody>
      </p:sp>
      <p:sp>
        <p:nvSpPr>
          <p:cNvPr id="5" name="Content Placeholder 4"/>
          <p:cNvSpPr>
            <a:spLocks noGrp="1"/>
          </p:cNvSpPr>
          <p:nvPr>
            <p:ph idx="1"/>
          </p:nvPr>
        </p:nvSpPr>
        <p:spPr/>
        <p:txBody>
          <a:bodyPr/>
          <a:lstStyle/>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19</a:t>
            </a:fld>
            <a:endParaRPr lang="en-US"/>
          </a:p>
        </p:txBody>
      </p:sp>
    </p:spTree>
    <p:extLst>
      <p:ext uri="{BB962C8B-B14F-4D97-AF65-F5344CB8AC3E}">
        <p14:creationId xmlns:p14="http://schemas.microsoft.com/office/powerpoint/2010/main" val="128598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AGENDA</a:t>
            </a:r>
            <a:endParaRPr lang="en-US" sz="2800" dirty="0"/>
          </a:p>
        </p:txBody>
      </p:sp>
      <p:sp>
        <p:nvSpPr>
          <p:cNvPr id="5" name="Content Placeholder 4"/>
          <p:cNvSpPr>
            <a:spLocks noGrp="1"/>
          </p:cNvSpPr>
          <p:nvPr>
            <p:ph idx="1"/>
          </p:nvPr>
        </p:nvSpPr>
        <p:spPr/>
        <p:txBody>
          <a:bodyPr>
            <a:normAutofit lnSpcReduction="10000"/>
          </a:bodyPr>
          <a:lstStyle/>
          <a:p>
            <a:pPr marL="514350" indent="-514350">
              <a:buFont typeface="+mj-lt"/>
              <a:buAutoNum type="arabicPeriod"/>
            </a:pPr>
            <a:r>
              <a:rPr lang="en-US" dirty="0" smtClean="0"/>
              <a:t>Introduction </a:t>
            </a:r>
            <a:r>
              <a:rPr lang="en-US" i="1" dirty="0" smtClean="0"/>
              <a:t>(How Do I Initiate a Transaction)</a:t>
            </a:r>
          </a:p>
          <a:p>
            <a:pPr marL="514350" indent="-514350">
              <a:buFont typeface="+mj-lt"/>
              <a:buAutoNum type="arabicPeriod"/>
            </a:pPr>
            <a:r>
              <a:rPr lang="en-US" dirty="0" smtClean="0"/>
              <a:t>Technology </a:t>
            </a:r>
            <a:r>
              <a:rPr lang="en-US" i="1" dirty="0" smtClean="0"/>
              <a:t>(PAR, Security Roles, Demo)    </a:t>
            </a:r>
          </a:p>
          <a:p>
            <a:pPr marL="514350" indent="-514350">
              <a:buFont typeface="+mj-lt"/>
              <a:buAutoNum type="arabicPeriod"/>
            </a:pPr>
            <a:r>
              <a:rPr lang="en-US" dirty="0" smtClean="0"/>
              <a:t>Standards</a:t>
            </a:r>
          </a:p>
          <a:p>
            <a:pPr marL="514350" indent="-514350">
              <a:buFont typeface="+mj-lt"/>
              <a:buAutoNum type="arabicPeriod"/>
            </a:pPr>
            <a:r>
              <a:rPr lang="en-US" dirty="0"/>
              <a:t>Data Stewardship</a:t>
            </a:r>
          </a:p>
          <a:p>
            <a:pPr marL="514350" indent="-514350">
              <a:buFont typeface="+mj-lt"/>
              <a:buAutoNum type="arabicPeriod"/>
            </a:pPr>
            <a:r>
              <a:rPr lang="en-US" dirty="0" smtClean="0"/>
              <a:t>Process Change</a:t>
            </a:r>
          </a:p>
          <a:p>
            <a:pPr marL="514350" indent="-514350">
              <a:buFont typeface="+mj-lt"/>
              <a:buAutoNum type="arabicPeriod"/>
            </a:pPr>
            <a:r>
              <a:rPr lang="en-US" dirty="0"/>
              <a:t>Job Aids</a:t>
            </a:r>
          </a:p>
          <a:p>
            <a:pPr marL="514350" indent="-514350">
              <a:buFont typeface="+mj-lt"/>
              <a:buAutoNum type="arabicPeriod"/>
            </a:pPr>
            <a:r>
              <a:rPr lang="en-US" dirty="0" smtClean="0"/>
              <a:t>Training</a:t>
            </a:r>
          </a:p>
          <a:p>
            <a:pPr marL="514350" indent="-514350">
              <a:buFont typeface="+mj-lt"/>
              <a:buAutoNum type="arabicPeriod"/>
            </a:pPr>
            <a:r>
              <a:rPr lang="en-US" dirty="0" smtClean="0"/>
              <a:t>Key Activity Dates</a:t>
            </a: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2</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895600"/>
            <a:ext cx="15430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3466200" y="3733800"/>
            <a:ext cx="9810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926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Monitor PAR Transactions</a:t>
            </a:r>
            <a:br>
              <a:rPr lang="en-US" sz="3600" dirty="0" smtClean="0"/>
            </a:br>
            <a:r>
              <a:rPr lang="en-US" sz="3600" dirty="0" smtClean="0"/>
              <a:t>Find PAR Page</a:t>
            </a:r>
            <a:endParaRPr lang="en-US" sz="2800" dirty="0"/>
          </a:p>
        </p:txBody>
      </p:sp>
      <p:sp>
        <p:nvSpPr>
          <p:cNvPr id="5" name="Content Placeholder 4"/>
          <p:cNvSpPr>
            <a:spLocks noGrp="1"/>
          </p:cNvSpPr>
          <p:nvPr>
            <p:ph idx="1"/>
          </p:nvPr>
        </p:nvSpPr>
        <p:spPr/>
        <p:txBody>
          <a:bodyPr/>
          <a:lstStyle/>
          <a:p>
            <a:pPr marL="0" indent="0">
              <a:buNone/>
            </a:pP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20</a:t>
            </a:fld>
            <a:endParaRPr lang="en-US"/>
          </a:p>
        </p:txBody>
      </p:sp>
    </p:spTree>
    <p:extLst>
      <p:ext uri="{BB962C8B-B14F-4D97-AF65-F5344CB8AC3E}">
        <p14:creationId xmlns:p14="http://schemas.microsoft.com/office/powerpoint/2010/main" val="2080868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Monitor PAR Transactions</a:t>
            </a:r>
            <a:br>
              <a:rPr lang="en-US" sz="3600" dirty="0" smtClean="0"/>
            </a:br>
            <a:r>
              <a:rPr lang="en-US" sz="3600" dirty="0" smtClean="0"/>
              <a:t>PAR Transaction Data Selection Page</a:t>
            </a:r>
            <a:endParaRPr lang="en-US" sz="2800" dirty="0"/>
          </a:p>
        </p:txBody>
      </p:sp>
      <p:sp>
        <p:nvSpPr>
          <p:cNvPr id="5" name="Content Placeholder 4"/>
          <p:cNvSpPr>
            <a:spLocks noGrp="1"/>
          </p:cNvSpPr>
          <p:nvPr>
            <p:ph idx="1"/>
          </p:nvPr>
        </p:nvSpPr>
        <p:spPr/>
        <p:txBody>
          <a:bodyPr/>
          <a:lstStyle/>
          <a:p>
            <a:pPr marL="0" indent="0">
              <a:buNone/>
            </a:pPr>
            <a:endParaRPr 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59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21</a:t>
            </a:fld>
            <a:endParaRPr lang="en-US"/>
          </a:p>
        </p:txBody>
      </p:sp>
    </p:spTree>
    <p:extLst>
      <p:ext uri="{BB962C8B-B14F-4D97-AF65-F5344CB8AC3E}">
        <p14:creationId xmlns:p14="http://schemas.microsoft.com/office/powerpoint/2010/main" val="3671945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630362"/>
          </a:xfrm>
        </p:spPr>
        <p:txBody>
          <a:bodyPr>
            <a:noAutofit/>
          </a:bodyPr>
          <a:lstStyle/>
          <a:p>
            <a:r>
              <a:rPr lang="en-US" sz="3600" dirty="0" smtClean="0"/>
              <a:t>Monitor PAR Transactions</a:t>
            </a:r>
            <a:br>
              <a:rPr lang="en-US" sz="3600" dirty="0" smtClean="0"/>
            </a:br>
            <a:r>
              <a:rPr lang="en-US" sz="3600" dirty="0" smtClean="0"/>
              <a:t>PAR Transaction Data Selection Page</a:t>
            </a:r>
            <a:br>
              <a:rPr lang="en-US" sz="3600" dirty="0" smtClean="0"/>
            </a:br>
            <a:r>
              <a:rPr lang="en-US" sz="3600" dirty="0" smtClean="0"/>
              <a:t>Submittal Form Search Results</a:t>
            </a:r>
            <a:endParaRPr lang="en-US" sz="2800" dirty="0"/>
          </a:p>
        </p:txBody>
      </p:sp>
      <p:sp>
        <p:nvSpPr>
          <p:cNvPr id="5" name="Content Placeholder 4"/>
          <p:cNvSpPr>
            <a:spLocks noGrp="1"/>
          </p:cNvSpPr>
          <p:nvPr>
            <p:ph idx="1"/>
          </p:nvPr>
        </p:nvSpPr>
        <p:spPr>
          <a:xfrm>
            <a:off x="457200" y="2133600"/>
            <a:ext cx="8229600" cy="3992563"/>
          </a:xfrm>
        </p:spPr>
        <p:txBody>
          <a:bodyPr/>
          <a:lstStyle/>
          <a:p>
            <a:pPr marL="0" indent="0">
              <a:buNone/>
            </a:pP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2133600"/>
            <a:ext cx="8229601"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B84085-B6EE-4CF7-9BA2-E0394420AE08}" type="slidenum">
              <a:rPr lang="en-US" smtClean="0"/>
              <a:t>22</a:t>
            </a:fld>
            <a:endParaRPr lang="en-US"/>
          </a:p>
        </p:txBody>
      </p:sp>
    </p:spTree>
    <p:extLst>
      <p:ext uri="{BB962C8B-B14F-4D97-AF65-F5344CB8AC3E}">
        <p14:creationId xmlns:p14="http://schemas.microsoft.com/office/powerpoint/2010/main" val="191938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r>
              <a:rPr lang="en-US" sz="4400" b="1" dirty="0" smtClean="0"/>
              <a:t>END OF</a:t>
            </a:r>
          </a:p>
          <a:p>
            <a:pPr marL="0" indent="0" algn="ctr">
              <a:buNone/>
            </a:pPr>
            <a:r>
              <a:rPr lang="en-US" sz="4400" dirty="0" smtClean="0"/>
              <a:t>2. Technology</a:t>
            </a:r>
            <a:endParaRPr lang="en-US" sz="4400" dirty="0"/>
          </a:p>
          <a:p>
            <a:pPr marL="0" indent="0" algn="ctr">
              <a:buNone/>
            </a:pPr>
            <a:r>
              <a:rPr lang="en-US" sz="4400" dirty="0" smtClean="0"/>
              <a:t>a. PAR - Personnel Action Request</a:t>
            </a:r>
          </a:p>
          <a:p>
            <a:pPr marL="0" indent="0" algn="ctr">
              <a:buNone/>
            </a:pPr>
            <a:r>
              <a:rPr lang="en-US" sz="4400" dirty="0" smtClean="0"/>
              <a:t>A High Level Overview</a:t>
            </a:r>
          </a:p>
        </p:txBody>
      </p:sp>
      <p:sp>
        <p:nvSpPr>
          <p:cNvPr id="2" name="Slide Number Placeholder 1"/>
          <p:cNvSpPr>
            <a:spLocks noGrp="1"/>
          </p:cNvSpPr>
          <p:nvPr>
            <p:ph type="sldNum" sz="quarter" idx="12"/>
          </p:nvPr>
        </p:nvSpPr>
        <p:spPr/>
        <p:txBody>
          <a:bodyPr/>
          <a:lstStyle/>
          <a:p>
            <a:fld id="{3AB84085-B6EE-4CF7-9BA2-E0394420AE08}" type="slidenum">
              <a:rPr lang="en-US" smtClean="0"/>
              <a:t>23</a:t>
            </a:fld>
            <a:endParaRPr lang="en-US"/>
          </a:p>
        </p:txBody>
      </p:sp>
    </p:spTree>
    <p:extLst>
      <p:ext uri="{BB962C8B-B14F-4D97-AF65-F5344CB8AC3E}">
        <p14:creationId xmlns:p14="http://schemas.microsoft.com/office/powerpoint/2010/main" val="1701014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r>
              <a:rPr lang="en-US" sz="4400" dirty="0"/>
              <a:t>2. Technology</a:t>
            </a:r>
          </a:p>
          <a:p>
            <a:pPr marL="0" indent="0" algn="ctr">
              <a:buNone/>
            </a:pPr>
            <a:r>
              <a:rPr lang="en-US" sz="4400" dirty="0" smtClean="0"/>
              <a:t>b. PAR - Personnel Action Request</a:t>
            </a:r>
          </a:p>
          <a:p>
            <a:pPr marL="0" indent="0" algn="ctr">
              <a:buNone/>
            </a:pPr>
            <a:r>
              <a:rPr lang="en-US" sz="4400" dirty="0" smtClean="0"/>
              <a:t>M-Pathways Security Roles</a:t>
            </a:r>
          </a:p>
        </p:txBody>
      </p:sp>
      <p:sp>
        <p:nvSpPr>
          <p:cNvPr id="2" name="Slide Number Placeholder 1"/>
          <p:cNvSpPr>
            <a:spLocks noGrp="1"/>
          </p:cNvSpPr>
          <p:nvPr>
            <p:ph type="sldNum" sz="quarter" idx="12"/>
          </p:nvPr>
        </p:nvSpPr>
        <p:spPr/>
        <p:txBody>
          <a:bodyPr/>
          <a:lstStyle/>
          <a:p>
            <a:fld id="{3AB84085-B6EE-4CF7-9BA2-E0394420AE08}" type="slidenum">
              <a:rPr lang="en-US" smtClean="0"/>
              <a:t>24</a:t>
            </a:fld>
            <a:endParaRPr lang="en-US"/>
          </a:p>
        </p:txBody>
      </p:sp>
    </p:spTree>
    <p:extLst>
      <p:ext uri="{BB962C8B-B14F-4D97-AF65-F5344CB8AC3E}">
        <p14:creationId xmlns:p14="http://schemas.microsoft.com/office/powerpoint/2010/main" val="3111331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Unit HR PAR Security Roles</a:t>
            </a:r>
            <a:endParaRPr lang="en-US" sz="2800" dirty="0"/>
          </a:p>
        </p:txBody>
      </p:sp>
      <p:sp>
        <p:nvSpPr>
          <p:cNvPr id="5" name="Content Placeholder 4"/>
          <p:cNvSpPr>
            <a:spLocks noGrp="1"/>
          </p:cNvSpPr>
          <p:nvPr>
            <p:ph idx="1"/>
          </p:nvPr>
        </p:nvSpPr>
        <p:spPr/>
        <p:txBody>
          <a:bodyPr>
            <a:normAutofit/>
          </a:bodyPr>
          <a:lstStyle/>
          <a:p>
            <a:pPr marL="0" indent="0">
              <a:buNone/>
            </a:pPr>
            <a:r>
              <a:rPr lang="en-US" dirty="0" smtClean="0"/>
              <a:t>HR PAR UPDATER:  Unit HR user who creates any of the PAR workflow transactions.</a:t>
            </a:r>
          </a:p>
          <a:p>
            <a:pPr marL="0" indent="0">
              <a:buNone/>
            </a:pPr>
            <a:endParaRPr lang="en-US" dirty="0"/>
          </a:p>
          <a:p>
            <a:pPr marL="0" indent="0">
              <a:buNone/>
            </a:pPr>
            <a:r>
              <a:rPr lang="en-US" dirty="0" smtClean="0"/>
              <a:t>HR PAR APPROVER:  Unit HR user who approves any of the PAR workflow transactions.</a:t>
            </a:r>
          </a:p>
          <a:p>
            <a:pPr marL="0" indent="0">
              <a:buNone/>
            </a:pPr>
            <a:endParaRPr lang="en-US" dirty="0" smtClean="0"/>
          </a:p>
          <a:p>
            <a:pPr marL="0" indent="0">
              <a:buNone/>
            </a:pPr>
            <a:r>
              <a:rPr lang="en-US" dirty="0"/>
              <a:t>HR </a:t>
            </a:r>
            <a:r>
              <a:rPr lang="en-US" dirty="0" smtClean="0"/>
              <a:t>APPT VIEWER:  User who views HR appointment data.</a:t>
            </a: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25</a:t>
            </a:fld>
            <a:endParaRPr lang="en-US"/>
          </a:p>
        </p:txBody>
      </p:sp>
    </p:spTree>
    <p:extLst>
      <p:ext uri="{BB962C8B-B14F-4D97-AF65-F5344CB8AC3E}">
        <p14:creationId xmlns:p14="http://schemas.microsoft.com/office/powerpoint/2010/main" val="533506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Worksheet To Be Provided to UL</a:t>
            </a:r>
            <a:endParaRPr lang="en-US" dirty="0"/>
          </a:p>
        </p:txBody>
      </p:sp>
      <p:sp>
        <p:nvSpPr>
          <p:cNvPr id="6" name="Content Placeholder 5"/>
          <p:cNvSpPr>
            <a:spLocks noGrp="1"/>
          </p:cNvSpPr>
          <p:nvPr>
            <p:ph sz="half" idx="2"/>
          </p:nvPr>
        </p:nvSpPr>
        <p:spPr>
          <a:xfrm>
            <a:off x="533400" y="4191000"/>
            <a:ext cx="8153400" cy="2057400"/>
          </a:xfrm>
        </p:spPr>
        <p:txBody>
          <a:bodyPr>
            <a:noAutofit/>
          </a:bodyPr>
          <a:lstStyle/>
          <a:p>
            <a:endParaRPr lang="en-US" sz="1600" dirty="0" smtClean="0"/>
          </a:p>
          <a:p>
            <a:endParaRPr lang="en-US" sz="1600" dirty="0"/>
          </a:p>
          <a:p>
            <a:pPr lvl="1"/>
            <a:endParaRPr lang="en-US" sz="1400" dirty="0" smtClean="0"/>
          </a:p>
          <a:p>
            <a:pPr marL="457200" lvl="1" indent="0">
              <a:buNone/>
            </a:pPr>
            <a:endParaRPr lang="en-US" sz="1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8153400" cy="293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248400" y="4400550"/>
            <a:ext cx="1447800" cy="838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The existing workflow roles are listed with an action of “Delete.” Please do not make changes to these rows.</a:t>
            </a:r>
            <a:endParaRPr lang="en-US" sz="1000" dirty="0">
              <a:solidFill>
                <a:schemeClr val="tx1"/>
              </a:solidFill>
            </a:endParaRPr>
          </a:p>
        </p:txBody>
      </p:sp>
      <p:cxnSp>
        <p:nvCxnSpPr>
          <p:cNvPr id="5" name="Straight Arrow Connector 4"/>
          <p:cNvCxnSpPr>
            <a:stCxn id="2" idx="1"/>
          </p:cNvCxnSpPr>
          <p:nvPr/>
        </p:nvCxnSpPr>
        <p:spPr>
          <a:xfrm flipH="1" flipV="1">
            <a:off x="4152900" y="3505200"/>
            <a:ext cx="2095500" cy="131445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429000" y="4419600"/>
            <a:ext cx="1447800" cy="838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The suggested PAR roles are listed with an action of “Add” and are highlighted in purple. </a:t>
            </a:r>
            <a:endParaRPr lang="en-US" sz="1000" dirty="0">
              <a:solidFill>
                <a:schemeClr val="tx1"/>
              </a:solidFill>
            </a:endParaRPr>
          </a:p>
        </p:txBody>
      </p:sp>
      <p:cxnSp>
        <p:nvCxnSpPr>
          <p:cNvPr id="9" name="Straight Arrow Connector 8"/>
          <p:cNvCxnSpPr>
            <a:stCxn id="8" idx="0"/>
          </p:cNvCxnSpPr>
          <p:nvPr/>
        </p:nvCxnSpPr>
        <p:spPr>
          <a:xfrm flipV="1">
            <a:off x="4152900" y="4151928"/>
            <a:ext cx="0" cy="26767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752600" y="4400550"/>
            <a:ext cx="1447800" cy="838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If a different role is needed, update the purple “Add” row with the desired role in the Role Name column</a:t>
            </a:r>
            <a:endParaRPr lang="en-US" sz="1000" dirty="0">
              <a:solidFill>
                <a:schemeClr val="tx1"/>
              </a:solidFill>
            </a:endParaRPr>
          </a:p>
        </p:txBody>
      </p:sp>
      <p:cxnSp>
        <p:nvCxnSpPr>
          <p:cNvPr id="13" name="Straight Arrow Connector 12"/>
          <p:cNvCxnSpPr/>
          <p:nvPr/>
        </p:nvCxnSpPr>
        <p:spPr>
          <a:xfrm flipV="1">
            <a:off x="2438400" y="4151928"/>
            <a:ext cx="0" cy="24862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61883" y="5410200"/>
            <a:ext cx="1447800" cy="10858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If an additional role is needed, insert a new row and include, at a minimum, </a:t>
            </a:r>
            <a:r>
              <a:rPr lang="en-US" sz="1000" b="1" dirty="0" smtClean="0">
                <a:solidFill>
                  <a:schemeClr val="tx1"/>
                </a:solidFill>
              </a:rPr>
              <a:t>User ID, Name, Role Name</a:t>
            </a:r>
            <a:r>
              <a:rPr lang="en-US" sz="1000" dirty="0" smtClean="0">
                <a:solidFill>
                  <a:schemeClr val="tx1"/>
                </a:solidFill>
              </a:rPr>
              <a:t>, and </a:t>
            </a:r>
            <a:r>
              <a:rPr lang="en-US" sz="1000" b="1" dirty="0" smtClean="0">
                <a:solidFill>
                  <a:schemeClr val="tx1"/>
                </a:solidFill>
              </a:rPr>
              <a:t>Action</a:t>
            </a:r>
          </a:p>
          <a:p>
            <a:pPr algn="ctr"/>
            <a:endParaRPr lang="en-US" sz="1000" dirty="0">
              <a:solidFill>
                <a:schemeClr val="tx1"/>
              </a:solidFill>
            </a:endParaRPr>
          </a:p>
        </p:txBody>
      </p:sp>
      <p:cxnSp>
        <p:nvCxnSpPr>
          <p:cNvPr id="18" name="Straight Arrow Connector 17"/>
          <p:cNvCxnSpPr/>
          <p:nvPr/>
        </p:nvCxnSpPr>
        <p:spPr>
          <a:xfrm flipH="1" flipV="1">
            <a:off x="685800" y="4276239"/>
            <a:ext cx="598504" cy="114505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81000" y="152400"/>
            <a:ext cx="8305800" cy="276999"/>
          </a:xfrm>
          <a:prstGeom prst="rect">
            <a:avLst/>
          </a:prstGeom>
          <a:noFill/>
        </p:spPr>
        <p:txBody>
          <a:bodyPr wrap="square" rtlCol="0">
            <a:spAutoFit/>
          </a:bodyPr>
          <a:lstStyle/>
          <a:p>
            <a:endParaRPr lang="en-US" sz="12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1100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r>
              <a:rPr lang="en-US" sz="4400" b="1" dirty="0" smtClean="0"/>
              <a:t>END OF</a:t>
            </a:r>
          </a:p>
          <a:p>
            <a:pPr marL="0" indent="0" algn="ctr">
              <a:buNone/>
            </a:pPr>
            <a:r>
              <a:rPr lang="en-US" sz="4400" dirty="0" smtClean="0"/>
              <a:t>2</a:t>
            </a:r>
            <a:r>
              <a:rPr lang="en-US" sz="4400" dirty="0"/>
              <a:t>. Technology</a:t>
            </a:r>
          </a:p>
          <a:p>
            <a:pPr marL="0" indent="0" algn="ctr">
              <a:buNone/>
            </a:pPr>
            <a:r>
              <a:rPr lang="en-US" sz="4400" dirty="0" smtClean="0"/>
              <a:t>b. PAR - Personnel Action Request</a:t>
            </a:r>
          </a:p>
          <a:p>
            <a:pPr marL="0" indent="0" algn="ctr">
              <a:buNone/>
            </a:pPr>
            <a:r>
              <a:rPr lang="en-US" sz="4400" dirty="0" smtClean="0"/>
              <a:t>M-Pathways Security Roles</a:t>
            </a:r>
          </a:p>
        </p:txBody>
      </p:sp>
      <p:sp>
        <p:nvSpPr>
          <p:cNvPr id="2" name="Slide Number Placeholder 1"/>
          <p:cNvSpPr>
            <a:spLocks noGrp="1"/>
          </p:cNvSpPr>
          <p:nvPr>
            <p:ph type="sldNum" sz="quarter" idx="12"/>
          </p:nvPr>
        </p:nvSpPr>
        <p:spPr/>
        <p:txBody>
          <a:bodyPr/>
          <a:lstStyle/>
          <a:p>
            <a:fld id="{3AB84085-B6EE-4CF7-9BA2-E0394420AE08}" type="slidenum">
              <a:rPr lang="en-US" smtClean="0"/>
              <a:t>27</a:t>
            </a:fld>
            <a:endParaRPr lang="en-US"/>
          </a:p>
        </p:txBody>
      </p:sp>
    </p:spTree>
    <p:extLst>
      <p:ext uri="{BB962C8B-B14F-4D97-AF65-F5344CB8AC3E}">
        <p14:creationId xmlns:p14="http://schemas.microsoft.com/office/powerpoint/2010/main" val="1844068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r>
              <a:rPr lang="en-US" sz="4400" dirty="0"/>
              <a:t>2. Technology</a:t>
            </a:r>
          </a:p>
          <a:p>
            <a:pPr marL="0" indent="0" algn="ctr">
              <a:buNone/>
            </a:pPr>
            <a:r>
              <a:rPr lang="en-US" sz="4400" dirty="0" smtClean="0"/>
              <a:t>c. PAR - Personnel Action Request</a:t>
            </a:r>
          </a:p>
          <a:p>
            <a:pPr marL="0" indent="0" algn="ctr">
              <a:buNone/>
            </a:pPr>
            <a:r>
              <a:rPr lang="en-US" sz="4400" dirty="0" smtClean="0"/>
              <a:t>Demonstration</a:t>
            </a:r>
            <a:endParaRPr lang="en-US" sz="4400" dirty="0"/>
          </a:p>
          <a:p>
            <a:pPr marL="0" indent="0" algn="ctr">
              <a:buNone/>
            </a:pPr>
            <a:r>
              <a:rPr lang="en-US" sz="4400" dirty="0" smtClean="0"/>
              <a:t>Initiate a RIF Notification</a:t>
            </a:r>
          </a:p>
        </p:txBody>
      </p:sp>
      <p:sp>
        <p:nvSpPr>
          <p:cNvPr id="2" name="Slide Number Placeholder 1"/>
          <p:cNvSpPr>
            <a:spLocks noGrp="1"/>
          </p:cNvSpPr>
          <p:nvPr>
            <p:ph type="sldNum" sz="quarter" idx="12"/>
          </p:nvPr>
        </p:nvSpPr>
        <p:spPr/>
        <p:txBody>
          <a:bodyPr/>
          <a:lstStyle/>
          <a:p>
            <a:fld id="{3AB84085-B6EE-4CF7-9BA2-E0394420AE08}" type="slidenum">
              <a:rPr lang="en-US" smtClean="0"/>
              <a:t>28</a:t>
            </a:fld>
            <a:endParaRPr lang="en-US"/>
          </a:p>
        </p:txBody>
      </p:sp>
    </p:spTree>
    <p:extLst>
      <p:ext uri="{BB962C8B-B14F-4D97-AF65-F5344CB8AC3E}">
        <p14:creationId xmlns:p14="http://schemas.microsoft.com/office/powerpoint/2010/main" val="1819821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Navigate and Enter </a:t>
            </a:r>
            <a:r>
              <a:rPr lang="en-US" sz="3600" dirty="0" err="1" smtClean="0"/>
              <a:t>EmplID</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29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781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a:p>
          <a:p>
            <a:pPr marL="0" indent="0" algn="ctr">
              <a:buNone/>
            </a:pPr>
            <a:r>
              <a:rPr lang="en-US" sz="4400" dirty="0" smtClean="0"/>
              <a:t>1. Introduction</a:t>
            </a:r>
            <a:endParaRPr lang="en-US" sz="4400" dirty="0"/>
          </a:p>
          <a:p>
            <a:pPr marL="0" indent="0">
              <a:buNone/>
            </a:pPr>
            <a:endParaRPr lang="en-US" sz="4400" dirty="0" smtClean="0"/>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3</a:t>
            </a:fld>
            <a:endParaRPr lang="en-US"/>
          </a:p>
        </p:txBody>
      </p:sp>
    </p:spTree>
    <p:extLst>
      <p:ext uri="{BB962C8B-B14F-4D97-AF65-F5344CB8AC3E}">
        <p14:creationId xmlns:p14="http://schemas.microsoft.com/office/powerpoint/2010/main" val="3496943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Select </a:t>
            </a:r>
            <a:r>
              <a:rPr lang="en-US" sz="3600" dirty="0" err="1" smtClean="0"/>
              <a:t>Appt</a:t>
            </a:r>
            <a:r>
              <a:rPr lang="en-US" sz="3600" dirty="0" smtClean="0"/>
              <a:t>, Transaction, and Begin</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30</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8153399" cy="452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3286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Add Supporting Documentation</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31</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271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Select a PDF (*.</a:t>
            </a:r>
            <a:r>
              <a:rPr lang="en-US" sz="3600" dirty="0" err="1" smtClean="0"/>
              <a:t>pdf</a:t>
            </a:r>
            <a:r>
              <a:rPr lang="en-US" sz="3600" dirty="0" smtClean="0"/>
              <a:t>) or TIF (*.</a:t>
            </a:r>
            <a:r>
              <a:rPr lang="en-US" sz="3600" dirty="0" err="1" smtClean="0"/>
              <a:t>tif</a:t>
            </a:r>
            <a:r>
              <a:rPr lang="en-US" sz="3600" dirty="0" smtClean="0"/>
              <a:t>) File</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32</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305800" cy="449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683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Update Employee’s Personnel Folder</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33</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66975"/>
            <a:ext cx="82296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20535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View Supporting Documentation</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34</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80467"/>
            <a:ext cx="8305800" cy="445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6837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Select the reason for RIF Notification</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35</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1534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9484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Enter Notification Period and Other ERN(s)</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36</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26806"/>
            <a:ext cx="8229600" cy="4551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9484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Add Approvers</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37</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84109"/>
            <a:ext cx="8229600" cy="453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9484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Find Your Approver</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38</a:t>
            </a:fld>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46693"/>
            <a:ext cx="8229600" cy="4524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9484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Your Approver Is Not In A Group</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39</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15952"/>
            <a:ext cx="8229600" cy="4507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0317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305800" cy="1600200"/>
          </a:xfrm>
        </p:spPr>
        <p:txBody>
          <a:bodyPr>
            <a:noAutofit/>
          </a:bodyPr>
          <a:lstStyle/>
          <a:p>
            <a:r>
              <a:rPr lang="en-US" sz="3600" dirty="0" smtClean="0"/>
              <a:t>Introduction</a:t>
            </a:r>
            <a:br>
              <a:rPr lang="en-US" sz="3600" dirty="0" smtClean="0"/>
            </a:br>
            <a:r>
              <a:rPr lang="en-US" sz="3600" dirty="0" smtClean="0"/>
              <a:t>Experienced By Administrators While Completing an HR Transaction</a:t>
            </a:r>
            <a:endParaRPr lang="en-US" sz="3600" dirty="0"/>
          </a:p>
        </p:txBody>
      </p:sp>
      <p:sp>
        <p:nvSpPr>
          <p:cNvPr id="2" name="Slide Number Placeholder 1"/>
          <p:cNvSpPr>
            <a:spLocks noGrp="1"/>
          </p:cNvSpPr>
          <p:nvPr>
            <p:ph type="sldNum" sz="quarter" idx="12"/>
          </p:nvPr>
        </p:nvSpPr>
        <p:spPr/>
        <p:txBody>
          <a:bodyPr/>
          <a:lstStyle/>
          <a:p>
            <a:fld id="{3AB84085-B6EE-4CF7-9BA2-E0394420AE08}" type="slidenum">
              <a:rPr lang="en-US" smtClean="0"/>
              <a:t>4</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49702832"/>
              </p:ext>
            </p:extLst>
          </p:nvPr>
        </p:nvGraphicFramePr>
        <p:xfrm>
          <a:off x="762000" y="2057400"/>
          <a:ext cx="7848600" cy="4267196"/>
        </p:xfrm>
        <a:graphic>
          <a:graphicData uri="http://schemas.openxmlformats.org/drawingml/2006/table">
            <a:tbl>
              <a:tblPr firstRow="1" firstCol="1" bandRow="1"/>
              <a:tblGrid>
                <a:gridCol w="3924300"/>
                <a:gridCol w="3924300"/>
              </a:tblGrid>
              <a:tr h="673768">
                <a:tc>
                  <a:txBody>
                    <a:bodyPr/>
                    <a:lstStyle/>
                    <a:p>
                      <a:pPr marL="0" marR="0">
                        <a:spcBef>
                          <a:spcPts val="0"/>
                        </a:spcBef>
                        <a:spcAft>
                          <a:spcPts val="0"/>
                        </a:spcAft>
                      </a:pPr>
                      <a:r>
                        <a:rPr lang="en-US" sz="1400" dirty="0">
                          <a:effectLst/>
                          <a:latin typeface="Century Gothic"/>
                          <a:ea typeface="Calibri"/>
                          <a:cs typeface="Times New Roman"/>
                        </a:rPr>
                        <a:t>“I do not have to let you know what I am doing for this employee because the change is not in your department.”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entury Gothic"/>
                          <a:ea typeface="Calibri"/>
                          <a:cs typeface="Times New Roman"/>
                        </a:rPr>
                        <a:t>“What is an administrative department?”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0">
                <a:tc>
                  <a:txBody>
                    <a:bodyPr/>
                    <a:lstStyle/>
                    <a:p>
                      <a:pPr marL="0" marR="0">
                        <a:spcBef>
                          <a:spcPts val="0"/>
                        </a:spcBef>
                        <a:spcAft>
                          <a:spcPts val="0"/>
                        </a:spcAft>
                      </a:pPr>
                      <a:r>
                        <a:rPr lang="en-US" sz="1400">
                          <a:effectLst/>
                          <a:latin typeface="Century Gothic"/>
                          <a:ea typeface="Calibri"/>
                          <a:cs typeface="Times New Roman"/>
                        </a:rPr>
                        <a:t>“Oh, so that’s an appointment.”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entury Gothic"/>
                          <a:ea typeface="Calibri"/>
                          <a:cs typeface="Times New Roman"/>
                        </a:rPr>
                        <a:t>“It’s easier if I just do it this way.”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178">
                <a:tc>
                  <a:txBody>
                    <a:bodyPr/>
                    <a:lstStyle/>
                    <a:p>
                      <a:pPr marL="0" marR="0">
                        <a:spcBef>
                          <a:spcPts val="0"/>
                        </a:spcBef>
                        <a:spcAft>
                          <a:spcPts val="0"/>
                        </a:spcAft>
                      </a:pPr>
                      <a:r>
                        <a:rPr lang="en-US" sz="1400" dirty="0">
                          <a:effectLst/>
                          <a:latin typeface="Century Gothic"/>
                          <a:ea typeface="Calibri"/>
                          <a:cs typeface="Times New Roman"/>
                        </a:rPr>
                        <a:t>“If the system lets me do it, then it must be okay to 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entury Gothic"/>
                          <a:ea typeface="Calibri"/>
                          <a:cs typeface="Times New Roman"/>
                        </a:rPr>
                        <a:t>“Prove to me that I cannot do this.”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0">
                <a:tc>
                  <a:txBody>
                    <a:bodyPr/>
                    <a:lstStyle/>
                    <a:p>
                      <a:pPr marL="0" marR="0">
                        <a:spcBef>
                          <a:spcPts val="0"/>
                        </a:spcBef>
                        <a:spcAft>
                          <a:spcPts val="0"/>
                        </a:spcAft>
                      </a:pPr>
                      <a:r>
                        <a:rPr lang="en-US" sz="1400">
                          <a:effectLst/>
                          <a:latin typeface="Century Gothic"/>
                          <a:ea typeface="Calibri"/>
                          <a:cs typeface="Times New Roman"/>
                        </a:rPr>
                        <a:t>“No, I don’t use . .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entury Gothic"/>
                          <a:ea typeface="Calibri"/>
                          <a:cs typeface="Times New Roman"/>
                        </a:rPr>
                        <a:t>“That’s not how I do it, I do it this way .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178">
                <a:tc>
                  <a:txBody>
                    <a:bodyPr/>
                    <a:lstStyle/>
                    <a:p>
                      <a:pPr marL="0" marR="0">
                        <a:spcBef>
                          <a:spcPts val="0"/>
                        </a:spcBef>
                        <a:spcAft>
                          <a:spcPts val="0"/>
                        </a:spcAft>
                      </a:pPr>
                      <a:r>
                        <a:rPr lang="en-US" sz="1400" dirty="0">
                          <a:effectLst/>
                          <a:latin typeface="Century Gothic"/>
                          <a:ea typeface="Calibri"/>
                          <a:cs typeface="Times New Roman"/>
                        </a:rPr>
                        <a:t>“I don’t know why, I just know that this is how I was trained.”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entury Gothic"/>
                          <a:ea typeface="Calibri"/>
                          <a:cs typeface="Times New Roman"/>
                        </a:rPr>
                        <a:t>“I know it’s in the system, but I don’t know how to use 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178">
                <a:tc>
                  <a:txBody>
                    <a:bodyPr/>
                    <a:lstStyle/>
                    <a:p>
                      <a:pPr marL="0" marR="0">
                        <a:spcBef>
                          <a:spcPts val="0"/>
                        </a:spcBef>
                        <a:spcAft>
                          <a:spcPts val="0"/>
                        </a:spcAft>
                      </a:pPr>
                      <a:r>
                        <a:rPr lang="en-US" sz="1400">
                          <a:effectLst/>
                          <a:latin typeface="Century Gothic"/>
                          <a:ea typeface="Calibri"/>
                          <a:cs typeface="Times New Roman"/>
                        </a:rPr>
                        <a:t>“It worked for this situation, so it should work for that situation.”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entury Gothic"/>
                          <a:ea typeface="Calibri"/>
                          <a:cs typeface="Times New Roman"/>
                        </a:rPr>
                        <a:t>“I didn’t know you could do .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768">
                <a:tc>
                  <a:txBody>
                    <a:bodyPr/>
                    <a:lstStyle/>
                    <a:p>
                      <a:pPr marL="0" marR="0">
                        <a:spcBef>
                          <a:spcPts val="0"/>
                        </a:spcBef>
                        <a:spcAft>
                          <a:spcPts val="0"/>
                        </a:spcAft>
                      </a:pPr>
                      <a:r>
                        <a:rPr lang="en-US" sz="1400" dirty="0">
                          <a:effectLst/>
                          <a:latin typeface="Century Gothic"/>
                          <a:ea typeface="Calibri"/>
                          <a:cs typeface="Times New Roman"/>
                        </a:rPr>
                        <a:t>“I didn’t know I should not do .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entury Gothic"/>
                          <a:ea typeface="Calibri"/>
                          <a:cs typeface="Times New Roman"/>
                        </a:rPr>
                        <a:t>“I want to know when I am doing something incorrectly . . . don’t just fix it for 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178">
                <a:tc>
                  <a:txBody>
                    <a:bodyPr/>
                    <a:lstStyle/>
                    <a:p>
                      <a:pPr marL="0" marR="0">
                        <a:spcBef>
                          <a:spcPts val="0"/>
                        </a:spcBef>
                        <a:spcAft>
                          <a:spcPts val="0"/>
                        </a:spcAft>
                      </a:pPr>
                      <a:r>
                        <a:rPr lang="en-US" sz="1400" dirty="0">
                          <a:effectLst/>
                          <a:latin typeface="Century Gothic"/>
                          <a:ea typeface="Calibri"/>
                          <a:cs typeface="Times New Roman"/>
                        </a:rPr>
                        <a:t>“My customers won’t like this .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entury Gothic"/>
                          <a:ea typeface="Calibri"/>
                          <a:cs typeface="Times New Roman"/>
                        </a:rPr>
                        <a:t>“S/he just does not get it, so I do it for her/him .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178">
                <a:tc>
                  <a:txBody>
                    <a:bodyPr/>
                    <a:lstStyle/>
                    <a:p>
                      <a:pPr marL="0" marR="0">
                        <a:spcBef>
                          <a:spcPts val="0"/>
                        </a:spcBef>
                        <a:spcAft>
                          <a:spcPts val="0"/>
                        </a:spcAft>
                      </a:pPr>
                      <a:r>
                        <a:rPr lang="en-US" sz="1400">
                          <a:effectLst/>
                          <a:latin typeface="Century Gothic"/>
                          <a:ea typeface="Calibri"/>
                          <a:cs typeface="Times New Roman"/>
                        </a:rPr>
                        <a:t>“S/he doesn’t know what s/he doesn’t know.”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entury Gothic"/>
                          <a:ea typeface="Calibri"/>
                          <a:cs typeface="Times New Roman"/>
                        </a:rPr>
                        <a:t>“It’s a new kid on the block.”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90">
                <a:tc>
                  <a:txBody>
                    <a:bodyPr/>
                    <a:lstStyle/>
                    <a:p>
                      <a:pPr marL="0" marR="0">
                        <a:spcBef>
                          <a:spcPts val="0"/>
                        </a:spcBef>
                        <a:spcAft>
                          <a:spcPts val="0"/>
                        </a:spcAft>
                      </a:pPr>
                      <a:r>
                        <a:rPr lang="en-US" sz="1400" dirty="0">
                          <a:effectLst/>
                          <a:latin typeface="Century Gothic"/>
                          <a:ea typeface="Calibri"/>
                          <a:cs typeface="Times New Roman"/>
                        </a:rPr>
                        <a:t>“I don’t know who can approve . .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entury Gothic"/>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76819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Assign </a:t>
            </a:r>
            <a:r>
              <a:rPr lang="en-US" sz="3600" dirty="0" err="1" smtClean="0"/>
              <a:t>Seq</a:t>
            </a:r>
            <a:r>
              <a:rPr lang="en-US" sz="3600" dirty="0" smtClean="0"/>
              <a:t># and Find </a:t>
            </a:r>
            <a:r>
              <a:rPr lang="en-US" sz="3600" dirty="0" err="1" smtClean="0"/>
              <a:t>EmplID</a:t>
            </a:r>
            <a:r>
              <a:rPr lang="en-US" sz="3600" dirty="0" smtClean="0"/>
              <a:t> of Approver</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40</a:t>
            </a:fld>
            <a:endParaRPr lang="en-US"/>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9921"/>
            <a:ext cx="8229600" cy="453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231078"/>
            <a:ext cx="762000" cy="26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1" y="3429000"/>
            <a:ext cx="798092"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03176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Look Up the </a:t>
            </a:r>
            <a:r>
              <a:rPr lang="en-US" sz="3600" dirty="0" err="1" smtClean="0"/>
              <a:t>EmplID</a:t>
            </a:r>
            <a:r>
              <a:rPr lang="en-US" sz="3600" dirty="0" smtClean="0"/>
              <a:t> of Your Approver</a:t>
            </a:r>
            <a:endParaRPr lang="en-US" sz="2800" dirty="0"/>
          </a:p>
        </p:txBody>
      </p:sp>
      <p:sp>
        <p:nvSpPr>
          <p:cNvPr id="2" name="Slide Number Placeholder 1"/>
          <p:cNvSpPr>
            <a:spLocks noGrp="1"/>
          </p:cNvSpPr>
          <p:nvPr>
            <p:ph type="sldNum" sz="quarter" idx="12"/>
          </p:nvPr>
        </p:nvSpPr>
        <p:spPr/>
        <p:txBody>
          <a:bodyPr/>
          <a:lstStyle/>
          <a:p>
            <a:fld id="{3AB84085-B6EE-4CF7-9BA2-E0394420AE08}" type="slidenum">
              <a:rPr lang="en-US" smtClean="0"/>
              <a:t>41</a:t>
            </a:fld>
            <a:endParaRPr lang="en-US"/>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676400"/>
            <a:ext cx="7305675" cy="411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61085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Initiate a RIF Notification</a:t>
            </a:r>
            <a:br>
              <a:rPr lang="en-US" sz="3600" dirty="0" smtClean="0"/>
            </a:br>
            <a:r>
              <a:rPr lang="en-US" sz="3600" dirty="0" smtClean="0"/>
              <a:t>Verify Correct </a:t>
            </a:r>
            <a:r>
              <a:rPr lang="en-US" sz="3600" dirty="0" err="1" smtClean="0"/>
              <a:t>EmplID</a:t>
            </a:r>
            <a:r>
              <a:rPr lang="en-US" sz="3600" dirty="0" smtClean="0"/>
              <a:t> and </a:t>
            </a:r>
            <a:r>
              <a:rPr lang="en-US" sz="3600" dirty="0" err="1" smtClean="0"/>
              <a:t>Save&amp;Submit</a:t>
            </a:r>
            <a:endParaRPr lang="en-US" sz="2800" dirty="0"/>
          </a:p>
        </p:txBody>
      </p:sp>
      <p:sp>
        <p:nvSpPr>
          <p:cNvPr id="5" name="Content Placeholder 4"/>
          <p:cNvSpPr>
            <a:spLocks noGrp="1"/>
          </p:cNvSpPr>
          <p:nvPr>
            <p:ph idx="1"/>
          </p:nvPr>
        </p:nvSpPr>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42</a:t>
            </a:fld>
            <a:endParaRPr lang="en-US"/>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26450"/>
            <a:ext cx="8229600" cy="454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9264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r>
              <a:rPr lang="en-US" sz="4400" b="1" dirty="0" smtClean="0"/>
              <a:t>END OF</a:t>
            </a:r>
          </a:p>
          <a:p>
            <a:pPr marL="0" indent="0" algn="ctr">
              <a:buNone/>
            </a:pPr>
            <a:r>
              <a:rPr lang="en-US" sz="4400" dirty="0" smtClean="0"/>
              <a:t>2</a:t>
            </a:r>
            <a:r>
              <a:rPr lang="en-US" sz="4400" dirty="0"/>
              <a:t>. Technology</a:t>
            </a:r>
          </a:p>
          <a:p>
            <a:pPr marL="0" indent="0" algn="ctr">
              <a:buNone/>
            </a:pPr>
            <a:r>
              <a:rPr lang="en-US" sz="4400" dirty="0" smtClean="0"/>
              <a:t>c. PAR - Personnel Action Request</a:t>
            </a:r>
          </a:p>
          <a:p>
            <a:pPr marL="0" indent="0" algn="ctr">
              <a:buNone/>
            </a:pPr>
            <a:r>
              <a:rPr lang="en-US" sz="4400" dirty="0" smtClean="0"/>
              <a:t>Demonstration</a:t>
            </a:r>
            <a:endParaRPr lang="en-US" sz="4400" dirty="0"/>
          </a:p>
          <a:p>
            <a:pPr marL="0" indent="0" algn="ctr">
              <a:buNone/>
            </a:pPr>
            <a:r>
              <a:rPr lang="en-US" sz="4400" dirty="0" smtClean="0"/>
              <a:t>Initiate a RIF Notification</a:t>
            </a:r>
          </a:p>
        </p:txBody>
      </p:sp>
      <p:sp>
        <p:nvSpPr>
          <p:cNvPr id="2" name="Slide Number Placeholder 1"/>
          <p:cNvSpPr>
            <a:spLocks noGrp="1"/>
          </p:cNvSpPr>
          <p:nvPr>
            <p:ph type="sldNum" sz="quarter" idx="12"/>
          </p:nvPr>
        </p:nvSpPr>
        <p:spPr/>
        <p:txBody>
          <a:bodyPr/>
          <a:lstStyle/>
          <a:p>
            <a:fld id="{3AB84085-B6EE-4CF7-9BA2-E0394420AE08}" type="slidenum">
              <a:rPr lang="en-US" smtClean="0"/>
              <a:t>43</a:t>
            </a:fld>
            <a:endParaRPr lang="en-US"/>
          </a:p>
        </p:txBody>
      </p:sp>
    </p:spTree>
    <p:extLst>
      <p:ext uri="{BB962C8B-B14F-4D97-AF65-F5344CB8AC3E}">
        <p14:creationId xmlns:p14="http://schemas.microsoft.com/office/powerpoint/2010/main" val="281215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smtClean="0"/>
          </a:p>
          <a:p>
            <a:pPr marL="0" indent="0" algn="ctr">
              <a:buNone/>
            </a:pPr>
            <a:r>
              <a:rPr lang="en-US" sz="4400" dirty="0" smtClean="0"/>
              <a:t>3. Standards</a:t>
            </a:r>
            <a:endParaRPr lang="en-US" sz="4400" dirty="0"/>
          </a:p>
          <a:p>
            <a:pPr marL="0" indent="0" algn="ctr">
              <a:buNone/>
            </a:pPr>
            <a:r>
              <a:rPr lang="en-US" sz="4400" dirty="0" smtClean="0"/>
              <a:t>a. A High Level Overview</a:t>
            </a:r>
          </a:p>
        </p:txBody>
      </p:sp>
      <p:sp>
        <p:nvSpPr>
          <p:cNvPr id="2" name="Slide Number Placeholder 1"/>
          <p:cNvSpPr>
            <a:spLocks noGrp="1"/>
          </p:cNvSpPr>
          <p:nvPr>
            <p:ph type="sldNum" sz="quarter" idx="12"/>
          </p:nvPr>
        </p:nvSpPr>
        <p:spPr/>
        <p:txBody>
          <a:bodyPr/>
          <a:lstStyle/>
          <a:p>
            <a:fld id="{3AB84085-B6EE-4CF7-9BA2-E0394420AE08}" type="slidenum">
              <a:rPr lang="en-US" smtClean="0"/>
              <a:t>44</a:t>
            </a:fld>
            <a:endParaRPr lang="en-US"/>
          </a:p>
        </p:txBody>
      </p:sp>
    </p:spTree>
    <p:extLst>
      <p:ext uri="{BB962C8B-B14F-4D97-AF65-F5344CB8AC3E}">
        <p14:creationId xmlns:p14="http://schemas.microsoft.com/office/powerpoint/2010/main" val="12078202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Introduction, Approval and Endorsement</a:t>
            </a:r>
            <a:endParaRPr lang="en-US" sz="3600" dirty="0"/>
          </a:p>
        </p:txBody>
      </p:sp>
      <p:sp>
        <p:nvSpPr>
          <p:cNvPr id="5" name="Content Placeholder 4"/>
          <p:cNvSpPr>
            <a:spLocks noGrp="1"/>
          </p:cNvSpPr>
          <p:nvPr>
            <p:ph idx="1"/>
          </p:nvPr>
        </p:nvSpPr>
        <p:spPr>
          <a:xfrm>
            <a:off x="457200" y="1828800"/>
            <a:ext cx="8229600" cy="4297363"/>
          </a:xfrm>
        </p:spPr>
        <p:txBody>
          <a:bodyPr>
            <a:normAutofit fontScale="92500" lnSpcReduction="10000"/>
          </a:bodyPr>
          <a:lstStyle/>
          <a:p>
            <a:pPr algn="just"/>
            <a:r>
              <a:rPr lang="en-US" dirty="0" smtClean="0"/>
              <a:t>December 2013: Advisory Committee proposed standards and vetted with Unit HR Administrators that typically appointed regular faculty and staff as well as temporary employees.  Approved in March 2014 to move forward.</a:t>
            </a:r>
          </a:p>
          <a:p>
            <a:pPr algn="just"/>
            <a:r>
              <a:rPr lang="en-US" dirty="0" smtClean="0"/>
              <a:t>March 2014: Academic HR championed the committee’s efforts with representatives in the Provost Office for endorsement.  Endorsed March 2014.</a:t>
            </a:r>
          </a:p>
          <a:p>
            <a:pPr algn="just"/>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45</a:t>
            </a:fld>
            <a:endParaRPr lang="en-US"/>
          </a:p>
        </p:txBody>
      </p:sp>
    </p:spTree>
    <p:extLst>
      <p:ext uri="{BB962C8B-B14F-4D97-AF65-F5344CB8AC3E}">
        <p14:creationId xmlns:p14="http://schemas.microsoft.com/office/powerpoint/2010/main" val="42479276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High Level Definitions</a:t>
            </a:r>
            <a:endParaRPr lang="en-US" sz="3600" dirty="0"/>
          </a:p>
        </p:txBody>
      </p:sp>
      <p:sp>
        <p:nvSpPr>
          <p:cNvPr id="5" name="Content Placeholder 4"/>
          <p:cNvSpPr>
            <a:spLocks noGrp="1"/>
          </p:cNvSpPr>
          <p:nvPr>
            <p:ph idx="1"/>
          </p:nvPr>
        </p:nvSpPr>
        <p:spPr>
          <a:xfrm>
            <a:off x="457200" y="1828800"/>
            <a:ext cx="8229600" cy="4297363"/>
          </a:xfrm>
        </p:spPr>
        <p:txBody>
          <a:bodyPr>
            <a:normAutofit fontScale="77500" lnSpcReduction="20000"/>
          </a:bodyPr>
          <a:lstStyle/>
          <a:p>
            <a:pPr lvl="0"/>
            <a:r>
              <a:rPr lang="en-US" dirty="0"/>
              <a:t>All HR administrators have a common understanding of the primary role of the Administrative (Home) Department.</a:t>
            </a:r>
          </a:p>
          <a:p>
            <a:pPr marL="0" indent="0">
              <a:buNone/>
            </a:pPr>
            <a:r>
              <a:rPr lang="en-US" dirty="0"/>
              <a:t> </a:t>
            </a:r>
          </a:p>
          <a:p>
            <a:pPr lvl="0"/>
            <a:r>
              <a:rPr lang="en-US" dirty="0"/>
              <a:t>Appointment transaction standards are sustained by university policy and practice.</a:t>
            </a:r>
          </a:p>
          <a:p>
            <a:pPr marL="0" indent="0">
              <a:buNone/>
            </a:pPr>
            <a:r>
              <a:rPr lang="en-US" dirty="0"/>
              <a:t> </a:t>
            </a:r>
          </a:p>
          <a:p>
            <a:pPr lvl="0"/>
            <a:r>
              <a:rPr lang="en-US" dirty="0"/>
              <a:t>An exception management process that aligns transaction standards with the expectations of centers of expertise.</a:t>
            </a:r>
          </a:p>
          <a:p>
            <a:pPr marL="0" indent="0">
              <a:buNone/>
            </a:pPr>
            <a:r>
              <a:rPr lang="en-US" dirty="0"/>
              <a:t> </a:t>
            </a:r>
          </a:p>
          <a:p>
            <a:pPr lvl="0"/>
            <a:r>
              <a:rPr lang="en-US" dirty="0"/>
              <a:t>Faculty and staff data stewardship that aligns with maintaining transaction standards.</a:t>
            </a:r>
          </a:p>
          <a:p>
            <a:pPr algn="just"/>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46</a:t>
            </a:fld>
            <a:endParaRPr lang="en-US"/>
          </a:p>
        </p:txBody>
      </p:sp>
    </p:spTree>
    <p:extLst>
      <p:ext uri="{BB962C8B-B14F-4D97-AF65-F5344CB8AC3E}">
        <p14:creationId xmlns:p14="http://schemas.microsoft.com/office/powerpoint/2010/main" val="32894929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r>
              <a:rPr lang="en-US" sz="4400" b="1" dirty="0" smtClean="0"/>
              <a:t>End of</a:t>
            </a:r>
          </a:p>
          <a:p>
            <a:pPr marL="0" indent="0" algn="ctr">
              <a:buNone/>
            </a:pPr>
            <a:r>
              <a:rPr lang="en-US" sz="4400" dirty="0" smtClean="0"/>
              <a:t>3. Standards</a:t>
            </a:r>
            <a:endParaRPr lang="en-US" sz="4400" dirty="0"/>
          </a:p>
          <a:p>
            <a:pPr marL="0" indent="0" algn="ctr">
              <a:buNone/>
            </a:pPr>
            <a:r>
              <a:rPr lang="en-US" sz="4400" dirty="0" smtClean="0"/>
              <a:t>a. A High Level Overview</a:t>
            </a:r>
          </a:p>
        </p:txBody>
      </p:sp>
      <p:sp>
        <p:nvSpPr>
          <p:cNvPr id="2" name="Slide Number Placeholder 1"/>
          <p:cNvSpPr>
            <a:spLocks noGrp="1"/>
          </p:cNvSpPr>
          <p:nvPr>
            <p:ph type="sldNum" sz="quarter" idx="12"/>
          </p:nvPr>
        </p:nvSpPr>
        <p:spPr/>
        <p:txBody>
          <a:bodyPr/>
          <a:lstStyle/>
          <a:p>
            <a:fld id="{3AB84085-B6EE-4CF7-9BA2-E0394420AE08}" type="slidenum">
              <a:rPr lang="en-US" smtClean="0"/>
              <a:t>47</a:t>
            </a:fld>
            <a:endParaRPr lang="en-US"/>
          </a:p>
        </p:txBody>
      </p:sp>
    </p:spTree>
    <p:extLst>
      <p:ext uri="{BB962C8B-B14F-4D97-AF65-F5344CB8AC3E}">
        <p14:creationId xmlns:p14="http://schemas.microsoft.com/office/powerpoint/2010/main" val="42405674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smtClean="0"/>
          </a:p>
          <a:p>
            <a:pPr marL="0" indent="0" algn="ctr">
              <a:buNone/>
            </a:pPr>
            <a:r>
              <a:rPr lang="en-US" sz="4400" dirty="0" smtClean="0"/>
              <a:t>3. Standards</a:t>
            </a:r>
            <a:endParaRPr lang="en-US" sz="4400" dirty="0"/>
          </a:p>
          <a:p>
            <a:pPr marL="0" indent="0" algn="ctr">
              <a:buNone/>
            </a:pPr>
            <a:r>
              <a:rPr lang="en-US" sz="4400" dirty="0" smtClean="0"/>
              <a:t>b. General</a:t>
            </a:r>
          </a:p>
        </p:txBody>
      </p:sp>
      <p:sp>
        <p:nvSpPr>
          <p:cNvPr id="2" name="Slide Number Placeholder 1"/>
          <p:cNvSpPr>
            <a:spLocks noGrp="1"/>
          </p:cNvSpPr>
          <p:nvPr>
            <p:ph type="sldNum" sz="quarter" idx="12"/>
          </p:nvPr>
        </p:nvSpPr>
        <p:spPr/>
        <p:txBody>
          <a:bodyPr/>
          <a:lstStyle/>
          <a:p>
            <a:fld id="{3AB84085-B6EE-4CF7-9BA2-E0394420AE08}" type="slidenum">
              <a:rPr lang="en-US" smtClean="0"/>
              <a:t>48</a:t>
            </a:fld>
            <a:endParaRPr lang="en-US"/>
          </a:p>
        </p:txBody>
      </p:sp>
    </p:spTree>
    <p:extLst>
      <p:ext uri="{BB962C8B-B14F-4D97-AF65-F5344CB8AC3E}">
        <p14:creationId xmlns:p14="http://schemas.microsoft.com/office/powerpoint/2010/main" val="36170694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Administrative (Home) Department</a:t>
            </a:r>
            <a:endParaRPr lang="en-US" sz="3600" dirty="0"/>
          </a:p>
        </p:txBody>
      </p:sp>
      <p:sp>
        <p:nvSpPr>
          <p:cNvPr id="5" name="Content Placeholder 4"/>
          <p:cNvSpPr>
            <a:spLocks noGrp="1"/>
          </p:cNvSpPr>
          <p:nvPr>
            <p:ph idx="1"/>
          </p:nvPr>
        </p:nvSpPr>
        <p:spPr>
          <a:xfrm>
            <a:off x="457200" y="1828800"/>
            <a:ext cx="8229600" cy="4297363"/>
          </a:xfrm>
        </p:spPr>
        <p:txBody>
          <a:bodyPr>
            <a:normAutofit fontScale="77500" lnSpcReduction="20000"/>
          </a:bodyPr>
          <a:lstStyle/>
          <a:p>
            <a:r>
              <a:rPr lang="en-US" dirty="0" smtClean="0"/>
              <a:t>The term “Administrative </a:t>
            </a:r>
            <a:r>
              <a:rPr lang="en-US" dirty="0"/>
              <a:t>Department </a:t>
            </a:r>
            <a:r>
              <a:rPr lang="en-US" dirty="0" smtClean="0"/>
              <a:t>“is applicable only to </a:t>
            </a:r>
            <a:r>
              <a:rPr lang="en-US" dirty="0"/>
              <a:t>regular employees</a:t>
            </a:r>
            <a:r>
              <a:rPr lang="en-US" dirty="0" smtClean="0"/>
              <a:t>.</a:t>
            </a:r>
          </a:p>
          <a:p>
            <a:pPr algn="just"/>
            <a:r>
              <a:rPr lang="en-US" dirty="0"/>
              <a:t>The Administrative Department is responsible for the terms and conditions of </a:t>
            </a:r>
            <a:r>
              <a:rPr lang="en-US" dirty="0" smtClean="0"/>
              <a:t>an individual’s employment </a:t>
            </a:r>
            <a:r>
              <a:rPr lang="en-US" dirty="0"/>
              <a:t>relationship with the University of </a:t>
            </a:r>
            <a:r>
              <a:rPr lang="en-US" dirty="0" smtClean="0"/>
              <a:t>Michigan.</a:t>
            </a:r>
          </a:p>
          <a:p>
            <a:pPr algn="just"/>
            <a:r>
              <a:rPr lang="en-US" dirty="0" smtClean="0"/>
              <a:t>Typically, the first hiring department of a tenure track faculty is the Administrative Department throughout the faculty member’s employment relationship with the university.  Occasionally, the units may agree to change the Administrative Department for the faculty member.</a:t>
            </a:r>
          </a:p>
          <a:p>
            <a:pPr algn="just"/>
            <a:r>
              <a:rPr lang="en-US" dirty="0" smtClean="0"/>
              <a:t>A transaction for a regular employee </a:t>
            </a:r>
            <a:r>
              <a:rPr lang="en-US" u="sng" dirty="0" smtClean="0"/>
              <a:t>should not be submitted without </a:t>
            </a:r>
            <a:r>
              <a:rPr lang="en-US" dirty="0" smtClean="0"/>
              <a:t>the approval of the Administrative Department.</a:t>
            </a:r>
          </a:p>
          <a:p>
            <a:pPr algn="just"/>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49</a:t>
            </a:fld>
            <a:endParaRPr lang="en-US"/>
          </a:p>
        </p:txBody>
      </p:sp>
      <p:sp>
        <p:nvSpPr>
          <p:cNvPr id="3" name="Rectangular Callout 2"/>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“What is an administrative department?”</a:t>
            </a:r>
          </a:p>
        </p:txBody>
      </p:sp>
    </p:spTree>
    <p:extLst>
      <p:ext uri="{BB962C8B-B14F-4D97-AF65-F5344CB8AC3E}">
        <p14:creationId xmlns:p14="http://schemas.microsoft.com/office/powerpoint/2010/main" val="478824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Introduction</a:t>
            </a:r>
            <a:br>
              <a:rPr lang="en-US" sz="3600" dirty="0" smtClean="0"/>
            </a:br>
            <a:endParaRPr lang="en-US" sz="3600" dirty="0"/>
          </a:p>
        </p:txBody>
      </p:sp>
      <p:sp>
        <p:nvSpPr>
          <p:cNvPr id="5" name="Content Placeholder 4"/>
          <p:cNvSpPr>
            <a:spLocks noGrp="1"/>
          </p:cNvSpPr>
          <p:nvPr>
            <p:ph idx="1"/>
          </p:nvPr>
        </p:nvSpPr>
        <p:spPr/>
        <p:txBody>
          <a:bodyPr/>
          <a:lstStyle/>
          <a:p>
            <a:pPr marL="0" indent="0" algn="just">
              <a:buNone/>
            </a:pPr>
            <a:r>
              <a:rPr lang="en-US" dirty="0" smtClean="0"/>
              <a:t>     During </a:t>
            </a:r>
            <a:r>
              <a:rPr lang="en-US" dirty="0"/>
              <a:t>the transformation of administrative services activities in 2013 and 2014, unit and central administrators volunteered to participate in the HR appointment transaction process improvement activities.  The volunteers serve as an advisory committee to help with design questions, testing and training of technology changes.  Initial team activities revealed the need for improved HR business standards.</a:t>
            </a:r>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5</a:t>
            </a:fld>
            <a:endParaRPr lang="en-US"/>
          </a:p>
        </p:txBody>
      </p:sp>
    </p:spTree>
    <p:extLst>
      <p:ext uri="{BB962C8B-B14F-4D97-AF65-F5344CB8AC3E}">
        <p14:creationId xmlns:p14="http://schemas.microsoft.com/office/powerpoint/2010/main" val="24332859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Communicate, Collaborate, Coordinate</a:t>
            </a:r>
            <a:endParaRPr lang="en-US" sz="3600" dirty="0"/>
          </a:p>
        </p:txBody>
      </p:sp>
      <p:sp>
        <p:nvSpPr>
          <p:cNvPr id="5" name="Content Placeholder 4"/>
          <p:cNvSpPr>
            <a:spLocks noGrp="1"/>
          </p:cNvSpPr>
          <p:nvPr>
            <p:ph idx="1"/>
          </p:nvPr>
        </p:nvSpPr>
        <p:spPr>
          <a:xfrm>
            <a:off x="457200" y="1828800"/>
            <a:ext cx="8229600" cy="4297363"/>
          </a:xfrm>
        </p:spPr>
        <p:txBody>
          <a:bodyPr>
            <a:normAutofit fontScale="70000" lnSpcReduction="20000"/>
          </a:bodyPr>
          <a:lstStyle/>
          <a:p>
            <a:r>
              <a:rPr lang="en-US" dirty="0" smtClean="0"/>
              <a:t>Whenever an employee has more than one appointing department, HR administrators for each appointment must be informed and agree on the intent of the appointment transaction.</a:t>
            </a:r>
          </a:p>
          <a:p>
            <a:r>
              <a:rPr lang="en-US" dirty="0" smtClean="0"/>
              <a:t>A transaction should not be submitted prior to agreement on the intent of the appointment transaction.</a:t>
            </a:r>
          </a:p>
          <a:p>
            <a:r>
              <a:rPr lang="en-US" dirty="0" smtClean="0"/>
              <a:t>A single administrator submits a single transaction for updates to multiple appointments.</a:t>
            </a:r>
          </a:p>
          <a:p>
            <a:r>
              <a:rPr lang="en-US" dirty="0" smtClean="0"/>
              <a:t>Until a Submittal Form workflow transaction is approved or deleted, another Submittal Form workflow transaction cannot be created.</a:t>
            </a:r>
          </a:p>
          <a:p>
            <a:r>
              <a:rPr lang="en-US" dirty="0" smtClean="0"/>
              <a:t>An HR Administrator can create a Submittal Form, download and </a:t>
            </a:r>
            <a:r>
              <a:rPr lang="en-US" dirty="0" err="1" smtClean="0"/>
              <a:t>eMail</a:t>
            </a:r>
            <a:r>
              <a:rPr lang="en-US" dirty="0" smtClean="0"/>
              <a:t> it to the single administrator submitting a single transaction. The HR Administrator should delete the transaction so the single administrator can create a new transaction.</a:t>
            </a:r>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50</a:t>
            </a:fld>
            <a:endParaRPr lang="en-US"/>
          </a:p>
        </p:txBody>
      </p:sp>
      <p:sp>
        <p:nvSpPr>
          <p:cNvPr id="3" name="Rectangular Callout 2"/>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do not have to let you know what I am doing for this employee because the change is not in your department.”</a:t>
            </a:r>
          </a:p>
        </p:txBody>
      </p:sp>
    </p:spTree>
    <p:extLst>
      <p:ext uri="{BB962C8B-B14F-4D97-AF65-F5344CB8AC3E}">
        <p14:creationId xmlns:p14="http://schemas.microsoft.com/office/powerpoint/2010/main" val="19225967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Administrative Contact</a:t>
            </a:r>
            <a:endParaRPr lang="en-US" sz="3600" dirty="0"/>
          </a:p>
        </p:txBody>
      </p:sp>
      <p:sp>
        <p:nvSpPr>
          <p:cNvPr id="5" name="Content Placeholder 4"/>
          <p:cNvSpPr>
            <a:spLocks noGrp="1"/>
          </p:cNvSpPr>
          <p:nvPr>
            <p:ph idx="1"/>
          </p:nvPr>
        </p:nvSpPr>
        <p:spPr>
          <a:xfrm>
            <a:off x="457200" y="1828800"/>
            <a:ext cx="8229600" cy="4297363"/>
          </a:xfrm>
        </p:spPr>
        <p:txBody>
          <a:bodyPr>
            <a:normAutofit fontScale="70000" lnSpcReduction="20000"/>
          </a:bodyPr>
          <a:lstStyle/>
          <a:p>
            <a:r>
              <a:rPr lang="en-US" dirty="0"/>
              <a:t>The term “Administrative </a:t>
            </a:r>
            <a:r>
              <a:rPr lang="en-US" dirty="0" smtClean="0"/>
              <a:t>Contact“ is </a:t>
            </a:r>
            <a:r>
              <a:rPr lang="en-US" dirty="0"/>
              <a:t>applicable </a:t>
            </a:r>
            <a:r>
              <a:rPr lang="en-US" dirty="0" smtClean="0"/>
              <a:t>to the appointing department of regular </a:t>
            </a:r>
            <a:r>
              <a:rPr lang="en-US" u="sng" dirty="0" smtClean="0"/>
              <a:t>and</a:t>
            </a:r>
            <a:r>
              <a:rPr lang="en-US" dirty="0" smtClean="0"/>
              <a:t> temporary employees.</a:t>
            </a:r>
            <a:endParaRPr lang="en-US" dirty="0"/>
          </a:p>
          <a:p>
            <a:r>
              <a:rPr lang="en-US" dirty="0" smtClean="0"/>
              <a:t>In M-Pathways </a:t>
            </a:r>
            <a:r>
              <a:rPr lang="en-US" dirty="0" err="1" smtClean="0"/>
              <a:t>eRecruit</a:t>
            </a:r>
            <a:r>
              <a:rPr lang="en-US" dirty="0" smtClean="0"/>
              <a:t> it is the employee’s supervisor.</a:t>
            </a:r>
          </a:p>
          <a:p>
            <a:r>
              <a:rPr lang="en-US" dirty="0" smtClean="0"/>
              <a:t>In all other situations, it is recipient of </a:t>
            </a:r>
            <a:r>
              <a:rPr lang="en-US" dirty="0" err="1" smtClean="0"/>
              <a:t>eNotifications</a:t>
            </a:r>
            <a:r>
              <a:rPr lang="en-US" dirty="0" smtClean="0"/>
              <a:t> about an employee’s employment status as well as monthly, quarterly and annual reports of various employment and appointment transactions related to the appointing department.</a:t>
            </a:r>
          </a:p>
          <a:p>
            <a:r>
              <a:rPr lang="en-US" dirty="0" smtClean="0"/>
              <a:t>If the Appointing Department </a:t>
            </a:r>
            <a:r>
              <a:rPr lang="en-US" dirty="0" err="1" smtClean="0"/>
              <a:t>DeptID</a:t>
            </a:r>
            <a:r>
              <a:rPr lang="en-US" dirty="0" smtClean="0"/>
              <a:t> does not have a “Personnel (report) Recipient” override, the Manager ID of the Appointing Department </a:t>
            </a:r>
            <a:r>
              <a:rPr lang="en-US" dirty="0" err="1" smtClean="0"/>
              <a:t>DeptID</a:t>
            </a:r>
            <a:r>
              <a:rPr lang="en-US" dirty="0" smtClean="0"/>
              <a:t> is the “Administrative Contact”.</a:t>
            </a:r>
          </a:p>
          <a:p>
            <a:r>
              <a:rPr lang="en-US" dirty="0" smtClean="0"/>
              <a:t>System Constraint:  Once a “Personnel (report) Recipient” override is populated, it cannot be deleted.  </a:t>
            </a:r>
          </a:p>
          <a:p>
            <a:r>
              <a:rPr lang="en-US" dirty="0" smtClean="0"/>
              <a:t>Frequently, the “Administrative Contact” is not the approver for an appointment transaction.</a:t>
            </a:r>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51</a:t>
            </a:fld>
            <a:endParaRPr lang="en-US"/>
          </a:p>
        </p:txBody>
      </p:sp>
      <p:sp>
        <p:nvSpPr>
          <p:cNvPr id="3" name="Rectangular Callout 2"/>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know it’s in the system, but I don’t know how to use it</a:t>
            </a:r>
            <a:r>
              <a:rPr lang="en-US" sz="1000" dirty="0" smtClean="0">
                <a:solidFill>
                  <a:schemeClr val="tx1"/>
                </a:solidFill>
              </a:rPr>
              <a:t>.”</a:t>
            </a:r>
            <a:endParaRPr lang="en-US" sz="1000" dirty="0">
              <a:solidFill>
                <a:schemeClr val="tx1"/>
              </a:solidFill>
            </a:endParaRPr>
          </a:p>
        </p:txBody>
      </p:sp>
    </p:spTree>
    <p:extLst>
      <p:ext uri="{BB962C8B-B14F-4D97-AF65-F5344CB8AC3E}">
        <p14:creationId xmlns:p14="http://schemas.microsoft.com/office/powerpoint/2010/main" val="9013140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PAR Department Final Approver</a:t>
            </a:r>
            <a:endParaRPr lang="en-US" sz="3600" dirty="0"/>
          </a:p>
        </p:txBody>
      </p:sp>
      <p:sp>
        <p:nvSpPr>
          <p:cNvPr id="5" name="Content Placeholder 4"/>
          <p:cNvSpPr>
            <a:spLocks noGrp="1"/>
          </p:cNvSpPr>
          <p:nvPr>
            <p:ph idx="1"/>
          </p:nvPr>
        </p:nvSpPr>
        <p:spPr>
          <a:xfrm>
            <a:off x="457200" y="1828800"/>
            <a:ext cx="8229600" cy="4297363"/>
          </a:xfrm>
        </p:spPr>
        <p:txBody>
          <a:bodyPr>
            <a:normAutofit fontScale="77500" lnSpcReduction="20000"/>
          </a:bodyPr>
          <a:lstStyle/>
          <a:p>
            <a:pPr marL="0" indent="0">
              <a:buNone/>
            </a:pPr>
            <a:r>
              <a:rPr lang="en-US" dirty="0" smtClean="0"/>
              <a:t>Each appointing department of regular employees will have a final approver designated for the following types of appointments.</a:t>
            </a:r>
            <a:endParaRPr lang="en-US" dirty="0"/>
          </a:p>
          <a:p>
            <a:r>
              <a:rPr lang="en-US" b="1" dirty="0"/>
              <a:t>Faculty</a:t>
            </a:r>
            <a:r>
              <a:rPr lang="en-US" dirty="0"/>
              <a:t>: Regular Instructional, Clinical Instructional, Research Track, Librarians, Archivists, Curators</a:t>
            </a:r>
            <a:endParaRPr lang="en-US" dirty="0" smtClean="0"/>
          </a:p>
          <a:p>
            <a:r>
              <a:rPr lang="en-US" b="1" dirty="0" smtClean="0"/>
              <a:t>Regular Staff</a:t>
            </a:r>
            <a:r>
              <a:rPr lang="en-US" dirty="0" smtClean="0"/>
              <a:t>: Career Job Family</a:t>
            </a:r>
          </a:p>
          <a:p>
            <a:r>
              <a:rPr lang="en-US" b="1" dirty="0" smtClean="0"/>
              <a:t>GEO, GSRA and Research Fellows</a:t>
            </a:r>
          </a:p>
          <a:p>
            <a:r>
              <a:rPr lang="en-US" b="1" dirty="0" smtClean="0"/>
              <a:t>LEO</a:t>
            </a:r>
          </a:p>
          <a:p>
            <a:r>
              <a:rPr lang="en-US" b="1" dirty="0" smtClean="0"/>
              <a:t>House Officers</a:t>
            </a:r>
          </a:p>
          <a:p>
            <a:pPr marL="0" indent="0">
              <a:buNone/>
            </a:pPr>
            <a:r>
              <a:rPr lang="en-US" dirty="0" smtClean="0"/>
              <a:t>HRRIS </a:t>
            </a:r>
            <a:r>
              <a:rPr lang="en-US" dirty="0"/>
              <a:t>understands </a:t>
            </a:r>
            <a:r>
              <a:rPr lang="en-US" dirty="0" smtClean="0"/>
              <a:t>users desire a similar standard for Temporary Appointments and DBE Funding  Departments.</a:t>
            </a:r>
            <a:endParaRPr lang="en-US" dirty="0"/>
          </a:p>
          <a:p>
            <a:endParaRPr lang="en-US" b="1" dirty="0" smtClean="0"/>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52</a:t>
            </a:fld>
            <a:endParaRPr lang="en-US"/>
          </a:p>
        </p:txBody>
      </p:sp>
      <p:sp>
        <p:nvSpPr>
          <p:cNvPr id="3" name="Rectangular Callout 2"/>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don’t know who can approve . . . “</a:t>
            </a:r>
          </a:p>
        </p:txBody>
      </p:sp>
    </p:spTree>
    <p:extLst>
      <p:ext uri="{BB962C8B-B14F-4D97-AF65-F5344CB8AC3E}">
        <p14:creationId xmlns:p14="http://schemas.microsoft.com/office/powerpoint/2010/main" val="41713331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PAR Department Final Approver Is Required</a:t>
            </a:r>
            <a:endParaRPr lang="en-US" sz="3600" dirty="0"/>
          </a:p>
        </p:txBody>
      </p:sp>
      <p:sp>
        <p:nvSpPr>
          <p:cNvPr id="5" name="Content Placeholder 4"/>
          <p:cNvSpPr>
            <a:spLocks noGrp="1"/>
          </p:cNvSpPr>
          <p:nvPr>
            <p:ph idx="1"/>
          </p:nvPr>
        </p:nvSpPr>
        <p:spPr>
          <a:xfrm>
            <a:off x="457200" y="1828800"/>
            <a:ext cx="8229600" cy="4297363"/>
          </a:xfrm>
        </p:spPr>
        <p:txBody>
          <a:bodyPr>
            <a:normAutofit fontScale="70000" lnSpcReduction="20000"/>
          </a:bodyPr>
          <a:lstStyle/>
          <a:p>
            <a:r>
              <a:rPr lang="en-US" sz="3600" dirty="0" smtClean="0"/>
              <a:t>For each transaction, approval from a Department Final Approver is required for each of the employee’s appointments.</a:t>
            </a:r>
          </a:p>
          <a:p>
            <a:r>
              <a:rPr lang="en-US" sz="3600" dirty="0" smtClean="0"/>
              <a:t>Applicable to Submittal Form and Unpaid Leaves: if the Department Final Approver opts to provide approval in a manner other than the PAR Approval Workflow, the single administrator MUST ensure the first statement in the PAR Comment field is “ALL UNITS APPROVED”.</a:t>
            </a:r>
          </a:p>
          <a:p>
            <a:r>
              <a:rPr lang="en-US" sz="3600" dirty="0" smtClean="0"/>
              <a:t>If an appointment does not have a required Department Final Approver in the Approval Workflow and “ALL UNITS APPROVED” is not in the PAR Comment field, the SSC HR Transaction Processor MUST deny the transaction and provide the business reason in the PAR Comment field.</a:t>
            </a:r>
            <a:endParaRPr lang="en-US" sz="3600" dirty="0"/>
          </a:p>
          <a:p>
            <a:endParaRPr lang="en-US" b="1" dirty="0" smtClean="0"/>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53</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do not have to let you know what I am doing for this employee because the change is not in your department.”</a:t>
            </a:r>
          </a:p>
        </p:txBody>
      </p:sp>
    </p:spTree>
    <p:extLst>
      <p:ext uri="{BB962C8B-B14F-4D97-AF65-F5344CB8AC3E}">
        <p14:creationId xmlns:p14="http://schemas.microsoft.com/office/powerpoint/2010/main" val="2129727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Create Transaction to System Updated</a:t>
            </a:r>
            <a:endParaRPr lang="en-US" sz="3600" dirty="0"/>
          </a:p>
        </p:txBody>
      </p:sp>
      <p:sp>
        <p:nvSpPr>
          <p:cNvPr id="5" name="Content Placeholder 4"/>
          <p:cNvSpPr>
            <a:spLocks noGrp="1"/>
          </p:cNvSpPr>
          <p:nvPr>
            <p:ph idx="1"/>
          </p:nvPr>
        </p:nvSpPr>
        <p:spPr>
          <a:xfrm>
            <a:off x="457200" y="1828800"/>
            <a:ext cx="8229600" cy="4297363"/>
          </a:xfrm>
        </p:spPr>
        <p:txBody>
          <a:bodyPr>
            <a:normAutofit fontScale="70000" lnSpcReduction="20000"/>
          </a:bodyPr>
          <a:lstStyle/>
          <a:p>
            <a:r>
              <a:rPr lang="en-US" sz="3600" dirty="0" smtClean="0"/>
              <a:t>If PAR transaction exists in “Draft”, “Pending”, or “Denied” status, another transaction for the employee cannot be created.</a:t>
            </a:r>
          </a:p>
          <a:p>
            <a:r>
              <a:rPr lang="en-US" sz="3600" dirty="0" smtClean="0"/>
              <a:t>When an existing transaction is in “Approved” status or deleted by the transaction creator, another transaction for the employee can be created.</a:t>
            </a:r>
          </a:p>
          <a:p>
            <a:r>
              <a:rPr lang="en-US" sz="3600" dirty="0" smtClean="0"/>
              <a:t>An appointment transaction should be updated in the system within two weeks of the “Create Date” of the transaction.</a:t>
            </a:r>
          </a:p>
          <a:p>
            <a:r>
              <a:rPr lang="en-US" sz="3600" dirty="0" smtClean="0"/>
              <a:t>Beginning Fiscal Year 2016: An internal controls employment process for PAR workflow transactions to be created and the system updated within two weeks of the HR cutoff for payroll.</a:t>
            </a:r>
            <a:endParaRPr lang="en-US" sz="3600" dirty="0"/>
          </a:p>
          <a:p>
            <a:endParaRPr lang="en-US" b="1" dirty="0" smtClean="0"/>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54</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“If the system lets me do it, then it must be okay to do</a:t>
            </a:r>
            <a:r>
              <a:rPr lang="en-US" sz="1000" dirty="0" smtClean="0">
                <a:solidFill>
                  <a:schemeClr val="tx1"/>
                </a:solidFill>
              </a:rPr>
              <a:t>.”</a:t>
            </a:r>
            <a:endParaRPr lang="en-US" sz="1000" dirty="0">
              <a:solidFill>
                <a:schemeClr val="tx1"/>
              </a:solidFill>
            </a:endParaRPr>
          </a:p>
        </p:txBody>
      </p:sp>
    </p:spTree>
    <p:extLst>
      <p:ext uri="{BB962C8B-B14F-4D97-AF65-F5344CB8AC3E}">
        <p14:creationId xmlns:p14="http://schemas.microsoft.com/office/powerpoint/2010/main" val="25133269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Documentation to Personnel Folder</a:t>
            </a:r>
            <a:endParaRPr lang="en-US" sz="3600" dirty="0"/>
          </a:p>
        </p:txBody>
      </p:sp>
      <p:sp>
        <p:nvSpPr>
          <p:cNvPr id="5" name="Content Placeholder 4"/>
          <p:cNvSpPr>
            <a:spLocks noGrp="1"/>
          </p:cNvSpPr>
          <p:nvPr>
            <p:ph idx="1"/>
          </p:nvPr>
        </p:nvSpPr>
        <p:spPr>
          <a:xfrm>
            <a:off x="457200" y="1828800"/>
            <a:ext cx="8229600" cy="4297363"/>
          </a:xfrm>
        </p:spPr>
        <p:txBody>
          <a:bodyPr>
            <a:normAutofit fontScale="85000" lnSpcReduction="20000"/>
          </a:bodyPr>
          <a:lstStyle/>
          <a:p>
            <a:r>
              <a:rPr lang="en-US" sz="3600" dirty="0" smtClean="0"/>
              <a:t>Three (3) ways to submit paper form transactions, supplemental documentation and documents to the employee’s university personnel folder:</a:t>
            </a:r>
          </a:p>
          <a:p>
            <a:pPr lvl="1"/>
            <a:r>
              <a:rPr lang="en-US" dirty="0" smtClean="0"/>
              <a:t>1. Attachment to a Submittal Form, Unpaid Leave, RIF Notification or Termination PAR transactions.</a:t>
            </a:r>
          </a:p>
          <a:p>
            <a:pPr lvl="1"/>
            <a:r>
              <a:rPr lang="en-US" dirty="0" smtClean="0"/>
              <a:t>2. Campus Mail</a:t>
            </a:r>
          </a:p>
          <a:p>
            <a:pPr lvl="1"/>
            <a:r>
              <a:rPr lang="en-US" dirty="0" smtClean="0"/>
              <a:t>3. FAX</a:t>
            </a:r>
          </a:p>
          <a:p>
            <a:r>
              <a:rPr lang="en-US" b="1" dirty="0" err="1">
                <a:solidFill>
                  <a:srgbClr val="0000FF"/>
                </a:solidFill>
                <a:effectLst>
                  <a:outerShdw blurRad="38100" dist="38100" dir="2700000" algn="tl">
                    <a:srgbClr val="000000">
                      <a:alpha val="43137"/>
                    </a:srgbClr>
                  </a:outerShdw>
                </a:effectLst>
              </a:rPr>
              <a:t>Attn</a:t>
            </a:r>
            <a:r>
              <a:rPr lang="en-US" b="1" dirty="0">
                <a:solidFill>
                  <a:srgbClr val="0000FF"/>
                </a:solidFill>
                <a:effectLst>
                  <a:outerShdw blurRad="38100" dist="38100" dir="2700000" algn="tl">
                    <a:srgbClr val="000000">
                      <a:alpha val="43137"/>
                    </a:srgbClr>
                  </a:outerShdw>
                </a:effectLst>
              </a:rPr>
              <a:t> Dearborn and Flint Administrators: </a:t>
            </a:r>
            <a:r>
              <a:rPr lang="en-US" b="1" dirty="0" smtClean="0">
                <a:solidFill>
                  <a:srgbClr val="0000FF"/>
                </a:solidFill>
                <a:effectLst>
                  <a:outerShdw blurRad="38100" dist="38100" dir="2700000" algn="tl">
                    <a:srgbClr val="000000">
                      <a:alpha val="43137"/>
                    </a:srgbClr>
                  </a:outerShdw>
                </a:effectLst>
              </a:rPr>
              <a:t>please Campus Mail, or FAX to your campus central HR representative(s).</a:t>
            </a:r>
            <a:endParaRPr lang="en-US" dirty="0" smtClean="0"/>
          </a:p>
          <a:p>
            <a:endParaRPr lang="en-US" b="1" dirty="0" smtClean="0"/>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55</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didn’t know I should not do . . .”</a:t>
            </a:r>
          </a:p>
        </p:txBody>
      </p:sp>
      <p:sp>
        <p:nvSpPr>
          <p:cNvPr id="7" name="Rectangular Callout 6"/>
          <p:cNvSpPr/>
          <p:nvPr/>
        </p:nvSpPr>
        <p:spPr>
          <a:xfrm>
            <a:off x="60198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want to know when I am doing something incorrectly . . . don’t just fix it for me.”</a:t>
            </a:r>
          </a:p>
        </p:txBody>
      </p:sp>
    </p:spTree>
    <p:extLst>
      <p:ext uri="{BB962C8B-B14F-4D97-AF65-F5344CB8AC3E}">
        <p14:creationId xmlns:p14="http://schemas.microsoft.com/office/powerpoint/2010/main" val="30344621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Documentation to Personnel Folder</a:t>
            </a:r>
            <a:endParaRPr lang="en-US" sz="3600" dirty="0"/>
          </a:p>
        </p:txBody>
      </p:sp>
      <p:sp>
        <p:nvSpPr>
          <p:cNvPr id="5" name="Content Placeholder 4"/>
          <p:cNvSpPr>
            <a:spLocks noGrp="1"/>
          </p:cNvSpPr>
          <p:nvPr>
            <p:ph idx="1"/>
          </p:nvPr>
        </p:nvSpPr>
        <p:spPr>
          <a:xfrm>
            <a:off x="457200" y="1828800"/>
            <a:ext cx="8229600" cy="4297363"/>
          </a:xfrm>
        </p:spPr>
        <p:txBody>
          <a:bodyPr>
            <a:normAutofit fontScale="77500" lnSpcReduction="20000"/>
          </a:bodyPr>
          <a:lstStyle/>
          <a:p>
            <a:r>
              <a:rPr lang="en-US" sz="3600" dirty="0" smtClean="0"/>
              <a:t>If your document has unique identifiers (names, </a:t>
            </a:r>
            <a:r>
              <a:rPr lang="en-US" sz="3600" dirty="0" err="1" smtClean="0"/>
              <a:t>EmplIDs</a:t>
            </a:r>
            <a:r>
              <a:rPr lang="en-US" sz="3600" dirty="0" smtClean="0"/>
              <a:t>, </a:t>
            </a:r>
            <a:r>
              <a:rPr lang="en-US" sz="3600" dirty="0" err="1" smtClean="0"/>
              <a:t>uniqnames</a:t>
            </a:r>
            <a:r>
              <a:rPr lang="en-US" sz="3600" dirty="0" smtClean="0"/>
              <a:t>) of other employees, remove them from the document before submission.</a:t>
            </a:r>
          </a:p>
          <a:p>
            <a:r>
              <a:rPr lang="en-US" sz="3600" dirty="0" smtClean="0"/>
              <a:t>Ensure the UMID of an existing individual is on the form or in the </a:t>
            </a:r>
            <a:r>
              <a:rPr lang="en-US" sz="3600" b="1" dirty="0" smtClean="0"/>
              <a:t>upper</a:t>
            </a:r>
            <a:r>
              <a:rPr lang="en-US" sz="3600" dirty="0" smtClean="0"/>
              <a:t> </a:t>
            </a:r>
            <a:r>
              <a:rPr lang="en-US" sz="3600" b="1" dirty="0" smtClean="0"/>
              <a:t>right</a:t>
            </a:r>
            <a:r>
              <a:rPr lang="en-US" sz="3600" dirty="0" smtClean="0"/>
              <a:t> hand corner of the first page of the document.</a:t>
            </a:r>
          </a:p>
          <a:p>
            <a:r>
              <a:rPr lang="en-US" sz="3600" dirty="0" smtClean="0"/>
              <a:t>When using a cover page and the next page is a form, ensure the cover page has the UMID in the </a:t>
            </a:r>
            <a:r>
              <a:rPr lang="en-US" sz="3600" b="1" dirty="0" smtClean="0"/>
              <a:t>upper right</a:t>
            </a:r>
            <a:r>
              <a:rPr lang="en-US" sz="3600" dirty="0" smtClean="0"/>
              <a:t> hand corner and the form’s number ~ located on the bottom left hand corner of the form ~ is on the bottom left hand corner of the cover page.</a:t>
            </a:r>
            <a:endParaRPr lang="en-US" sz="3600" dirty="0"/>
          </a:p>
          <a:p>
            <a:endParaRPr lang="en-US" b="1" dirty="0" smtClean="0"/>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56</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didn’t know I should not do . . .”</a:t>
            </a:r>
          </a:p>
        </p:txBody>
      </p:sp>
      <p:sp>
        <p:nvSpPr>
          <p:cNvPr id="7" name="Rectangular Callout 6"/>
          <p:cNvSpPr/>
          <p:nvPr/>
        </p:nvSpPr>
        <p:spPr>
          <a:xfrm>
            <a:off x="60198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want to know when I am doing something incorrectly . . . don’t just fix it for me.”</a:t>
            </a:r>
          </a:p>
        </p:txBody>
      </p:sp>
    </p:spTree>
    <p:extLst>
      <p:ext uri="{BB962C8B-B14F-4D97-AF65-F5344CB8AC3E}">
        <p14:creationId xmlns:p14="http://schemas.microsoft.com/office/powerpoint/2010/main" val="9857979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Finding an Individual’s UMID/</a:t>
            </a:r>
            <a:r>
              <a:rPr lang="en-US" sz="3600" dirty="0" err="1" smtClean="0"/>
              <a:t>EmplID</a:t>
            </a:r>
            <a:endParaRPr lang="en-US" sz="3600" dirty="0"/>
          </a:p>
        </p:txBody>
      </p:sp>
      <p:sp>
        <p:nvSpPr>
          <p:cNvPr id="5" name="Content Placeholder 4"/>
          <p:cNvSpPr>
            <a:spLocks noGrp="1"/>
          </p:cNvSpPr>
          <p:nvPr>
            <p:ph idx="1"/>
          </p:nvPr>
        </p:nvSpPr>
        <p:spPr>
          <a:xfrm>
            <a:off x="457200" y="1828800"/>
            <a:ext cx="8229600" cy="4297363"/>
          </a:xfrm>
        </p:spPr>
        <p:txBody>
          <a:bodyPr>
            <a:normAutofit/>
          </a:bodyPr>
          <a:lstStyle/>
          <a:p>
            <a:pPr marL="0" indent="0">
              <a:buNone/>
            </a:pPr>
            <a:r>
              <a:rPr lang="en-US" sz="3800" dirty="0" smtClean="0"/>
              <a:t>The HR Security Role “HR APPT VIEWER” has been modified to allow the user to search for </a:t>
            </a:r>
            <a:r>
              <a:rPr lang="en-US" sz="3800" dirty="0" err="1" smtClean="0"/>
              <a:t>EmplID</a:t>
            </a:r>
            <a:r>
              <a:rPr lang="en-US" sz="3800" dirty="0" smtClean="0"/>
              <a:t> by entering the individual’s Campus ID.  This can be done by using the Add/Update a Person on-line search page.</a:t>
            </a:r>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57</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didn’t know you could do . . .”</a:t>
            </a:r>
          </a:p>
        </p:txBody>
      </p:sp>
    </p:spTree>
    <p:extLst>
      <p:ext uri="{BB962C8B-B14F-4D97-AF65-F5344CB8AC3E}">
        <p14:creationId xmlns:p14="http://schemas.microsoft.com/office/powerpoint/2010/main" val="30850695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Inaccurate Data on Submittal Form</a:t>
            </a:r>
            <a:endParaRPr lang="en-US" sz="3600" dirty="0"/>
          </a:p>
        </p:txBody>
      </p:sp>
      <p:sp>
        <p:nvSpPr>
          <p:cNvPr id="5" name="Content Placeholder 4"/>
          <p:cNvSpPr>
            <a:spLocks noGrp="1"/>
          </p:cNvSpPr>
          <p:nvPr>
            <p:ph idx="1"/>
          </p:nvPr>
        </p:nvSpPr>
        <p:spPr>
          <a:xfrm>
            <a:off x="457200" y="1828800"/>
            <a:ext cx="8229600" cy="4297363"/>
          </a:xfrm>
        </p:spPr>
        <p:txBody>
          <a:bodyPr>
            <a:normAutofit fontScale="55000" lnSpcReduction="20000"/>
          </a:bodyPr>
          <a:lstStyle/>
          <a:p>
            <a:r>
              <a:rPr lang="en-US" sz="3800" dirty="0" smtClean="0"/>
              <a:t>The Submittal Form is in the employee’s university personnel folder upon clicking the PAR “Attach Submittal Form” button.</a:t>
            </a:r>
          </a:p>
          <a:p>
            <a:r>
              <a:rPr lang="en-US" sz="3800" dirty="0"/>
              <a:t>The </a:t>
            </a:r>
            <a:r>
              <a:rPr lang="en-US" sz="3800" dirty="0" smtClean="0"/>
              <a:t>content of the Submittal </a:t>
            </a:r>
            <a:r>
              <a:rPr lang="en-US" sz="3800" dirty="0"/>
              <a:t>Form cannot be modified by the SSC HR Transaction Processor</a:t>
            </a:r>
            <a:r>
              <a:rPr lang="en-US" sz="3800" dirty="0" smtClean="0"/>
              <a:t>.</a:t>
            </a:r>
          </a:p>
          <a:p>
            <a:r>
              <a:rPr lang="en-US" sz="3800" dirty="0" smtClean="0"/>
              <a:t>The PAR Comment field is not included in the employee’s university personnel folder.</a:t>
            </a:r>
          </a:p>
          <a:p>
            <a:r>
              <a:rPr lang="en-US" sz="3800" dirty="0" smtClean="0"/>
              <a:t>If data is inaccurate, the SSC HR Transaction Processor will deny the transaction so the Creator can make changes and resubmit.  </a:t>
            </a:r>
            <a:r>
              <a:rPr lang="en-US" sz="3800" i="1" dirty="0" smtClean="0"/>
              <a:t>Note: If the timing of the transaction impacts pay or benefits and the inaccuracy does not impact pay/benefits, the processor will “communicate, collaborate, coordinate” with the Creator to approve the transaction with an understanding that the Creator will send a transaction to correct the inaccuracy.</a:t>
            </a:r>
          </a:p>
          <a:p>
            <a:r>
              <a:rPr lang="en-US" sz="3800" dirty="0" smtClean="0"/>
              <a:t>If a department approver identifies an inaccuracy, the transaction should be denied so the Creator can make changes and resubmit.</a:t>
            </a:r>
            <a:endParaRPr lang="en-US" sz="3800" dirty="0"/>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58</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“My customers won’t like this . . .”</a:t>
            </a:r>
          </a:p>
        </p:txBody>
      </p:sp>
    </p:spTree>
    <p:extLst>
      <p:ext uri="{BB962C8B-B14F-4D97-AF65-F5344CB8AC3E}">
        <p14:creationId xmlns:p14="http://schemas.microsoft.com/office/powerpoint/2010/main" val="30416696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944562"/>
          </a:xfrm>
        </p:spPr>
        <p:txBody>
          <a:bodyPr>
            <a:noAutofit/>
          </a:bodyPr>
          <a:lstStyle/>
          <a:p>
            <a:r>
              <a:rPr lang="en-US" sz="3600" dirty="0" smtClean="0"/>
              <a:t>Standards</a:t>
            </a:r>
            <a:br>
              <a:rPr lang="en-US" sz="3600" dirty="0" smtClean="0"/>
            </a:br>
            <a:r>
              <a:rPr lang="en-US" sz="3200" dirty="0" smtClean="0"/>
              <a:t>Exception Process (in progress)</a:t>
            </a:r>
            <a:endParaRPr lang="en-US" sz="3200" dirty="0"/>
          </a:p>
        </p:txBody>
      </p:sp>
      <p:sp>
        <p:nvSpPr>
          <p:cNvPr id="5" name="Content Placeholder 4"/>
          <p:cNvSpPr>
            <a:spLocks noGrp="1"/>
          </p:cNvSpPr>
          <p:nvPr>
            <p:ph idx="1"/>
          </p:nvPr>
        </p:nvSpPr>
        <p:spPr>
          <a:xfrm>
            <a:off x="457200" y="1828800"/>
            <a:ext cx="8229600" cy="4297363"/>
          </a:xfrm>
        </p:spPr>
        <p:txBody>
          <a:bodyPr>
            <a:normAutofit lnSpcReduction="10000"/>
          </a:bodyPr>
          <a:lstStyle/>
          <a:p>
            <a:pPr algn="just"/>
            <a:r>
              <a:rPr lang="en-US" dirty="0" smtClean="0"/>
              <a:t>The following flow is recommended for managing an exception to standards that directly impacts HR appointment transaction processing.</a:t>
            </a:r>
          </a:p>
          <a:p>
            <a:pPr algn="just"/>
            <a:r>
              <a:rPr lang="en-US" dirty="0" smtClean="0"/>
              <a:t>The goal is to develop a process that:</a:t>
            </a:r>
          </a:p>
          <a:p>
            <a:pPr lvl="1" algn="just"/>
            <a:r>
              <a:rPr lang="en-US" dirty="0" smtClean="0"/>
              <a:t>Stimulates timely exception resolution.</a:t>
            </a:r>
          </a:p>
          <a:p>
            <a:pPr lvl="1" algn="just"/>
            <a:r>
              <a:rPr lang="en-US" dirty="0" smtClean="0"/>
              <a:t>Provides standard documentation for exceptions.</a:t>
            </a:r>
          </a:p>
          <a:p>
            <a:pPr lvl="1" algn="just"/>
            <a:r>
              <a:rPr lang="en-US" dirty="0" smtClean="0"/>
              <a:t>Can shape future development of appointment transactions and enabling technology decisions.</a:t>
            </a:r>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59</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“Prove to me that I cannot do this</a:t>
            </a:r>
            <a:r>
              <a:rPr lang="en-US" sz="1000" dirty="0" smtClean="0">
                <a:solidFill>
                  <a:schemeClr val="tx1"/>
                </a:solidFill>
              </a:rPr>
              <a:t>.”</a:t>
            </a:r>
          </a:p>
          <a:p>
            <a:pPr algn="ctr"/>
            <a:r>
              <a:rPr lang="en-US" sz="1000" dirty="0">
                <a:solidFill>
                  <a:schemeClr val="tx1"/>
                </a:solidFill>
                <a:ea typeface="Calibri"/>
                <a:cs typeface="Times New Roman"/>
              </a:rPr>
              <a:t>“My customers won’t like this . . </a:t>
            </a:r>
            <a:r>
              <a:rPr lang="en-US" sz="1000" dirty="0" smtClean="0">
                <a:solidFill>
                  <a:schemeClr val="tx1"/>
                </a:solidFill>
                <a:ea typeface="Calibri"/>
                <a:cs typeface="Times New Roman"/>
              </a:rPr>
              <a:t>.”</a:t>
            </a:r>
            <a:endParaRPr lang="en-US" sz="1000" dirty="0">
              <a:solidFill>
                <a:schemeClr val="tx1"/>
              </a:solidFill>
            </a:endParaRPr>
          </a:p>
          <a:p>
            <a:pPr algn="ctr"/>
            <a:endParaRPr lang="en-US" sz="1000" dirty="0">
              <a:solidFill>
                <a:schemeClr val="tx1"/>
              </a:solidFill>
            </a:endParaRPr>
          </a:p>
        </p:txBody>
      </p:sp>
      <p:sp>
        <p:nvSpPr>
          <p:cNvPr id="7" name="Rectangular Callout 6"/>
          <p:cNvSpPr/>
          <p:nvPr/>
        </p:nvSpPr>
        <p:spPr>
          <a:xfrm>
            <a:off x="6248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“It’s easier if I just do it this way.”</a:t>
            </a:r>
          </a:p>
        </p:txBody>
      </p:sp>
    </p:spTree>
    <p:extLst>
      <p:ext uri="{BB962C8B-B14F-4D97-AF65-F5344CB8AC3E}">
        <p14:creationId xmlns:p14="http://schemas.microsoft.com/office/powerpoint/2010/main" val="48378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Introduction</a:t>
            </a:r>
            <a:br>
              <a:rPr lang="en-US" sz="3600" dirty="0" smtClean="0"/>
            </a:br>
            <a:r>
              <a:rPr lang="en-US" sz="3600" dirty="0" smtClean="0"/>
              <a:t>Components of Improved Customer Service</a:t>
            </a:r>
            <a:endParaRPr lang="en-US" sz="3600" dirty="0"/>
          </a:p>
        </p:txBody>
      </p:sp>
      <p:sp>
        <p:nvSpPr>
          <p:cNvPr id="5" name="Content Placeholder 4"/>
          <p:cNvSpPr>
            <a:spLocks noGrp="1"/>
          </p:cNvSpPr>
          <p:nvPr>
            <p:ph idx="1"/>
          </p:nvPr>
        </p:nvSpPr>
        <p:spPr/>
        <p:txBody>
          <a:bodyPr/>
          <a:lstStyle/>
          <a:p>
            <a:pPr marL="0" indent="0" algn="just">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6</a:t>
            </a:fld>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1"/>
            <a:ext cx="8229600" cy="457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343400" y="4191000"/>
            <a:ext cx="2286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622400" y="4176000"/>
            <a:ext cx="64857" cy="93600"/>
          </a:xfrm>
          <a:custGeom>
            <a:avLst/>
            <a:gdLst>
              <a:gd name="connsiteX0" fmla="*/ 0 w 64857"/>
              <a:gd name="connsiteY0" fmla="*/ 0 h 93600"/>
              <a:gd name="connsiteX1" fmla="*/ 57600 w 64857"/>
              <a:gd name="connsiteY1" fmla="*/ 64800 h 93600"/>
              <a:gd name="connsiteX2" fmla="*/ 36000 w 64857"/>
              <a:gd name="connsiteY2" fmla="*/ 72000 h 93600"/>
              <a:gd name="connsiteX3" fmla="*/ 21600 w 64857"/>
              <a:gd name="connsiteY3" fmla="*/ 14400 h 93600"/>
              <a:gd name="connsiteX4" fmla="*/ 43200 w 64857"/>
              <a:gd name="connsiteY4" fmla="*/ 21600 h 93600"/>
              <a:gd name="connsiteX5" fmla="*/ 64800 w 64857"/>
              <a:gd name="connsiteY5" fmla="*/ 72000 h 93600"/>
              <a:gd name="connsiteX6" fmla="*/ 50400 w 64857"/>
              <a:gd name="connsiteY6" fmla="*/ 93600 h 93600"/>
              <a:gd name="connsiteX7" fmla="*/ 14400 w 64857"/>
              <a:gd name="connsiteY7" fmla="*/ 86400 h 93600"/>
              <a:gd name="connsiteX8" fmla="*/ 36000 w 64857"/>
              <a:gd name="connsiteY8" fmla="*/ 72000 h 93600"/>
              <a:gd name="connsiteX9" fmla="*/ 0 w 64857"/>
              <a:gd name="connsiteY9" fmla="*/ 14400 h 93600"/>
              <a:gd name="connsiteX10" fmla="*/ 0 w 64857"/>
              <a:gd name="connsiteY10" fmla="*/ 0 h 93600"/>
              <a:gd name="connsiteX11" fmla="*/ 0 w 64857"/>
              <a:gd name="connsiteY11" fmla="*/ 0 h 9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857" h="93600">
                <a:moveTo>
                  <a:pt x="0" y="0"/>
                </a:moveTo>
                <a:cubicBezTo>
                  <a:pt x="9600" y="10800"/>
                  <a:pt x="62157" y="42017"/>
                  <a:pt x="57600" y="64800"/>
                </a:cubicBezTo>
                <a:cubicBezTo>
                  <a:pt x="56112" y="72242"/>
                  <a:pt x="43200" y="69600"/>
                  <a:pt x="36000" y="72000"/>
                </a:cubicBezTo>
                <a:cubicBezTo>
                  <a:pt x="32474" y="61421"/>
                  <a:pt x="18125" y="21351"/>
                  <a:pt x="21600" y="14400"/>
                </a:cubicBezTo>
                <a:cubicBezTo>
                  <a:pt x="24994" y="7612"/>
                  <a:pt x="36000" y="19200"/>
                  <a:pt x="43200" y="21600"/>
                </a:cubicBezTo>
                <a:cubicBezTo>
                  <a:pt x="44139" y="23478"/>
                  <a:pt x="66124" y="64054"/>
                  <a:pt x="64800" y="72000"/>
                </a:cubicBezTo>
                <a:cubicBezTo>
                  <a:pt x="63377" y="80536"/>
                  <a:pt x="55200" y="86400"/>
                  <a:pt x="50400" y="93600"/>
                </a:cubicBezTo>
                <a:cubicBezTo>
                  <a:pt x="38400" y="91200"/>
                  <a:pt x="21188" y="96582"/>
                  <a:pt x="14400" y="86400"/>
                </a:cubicBezTo>
                <a:cubicBezTo>
                  <a:pt x="9600" y="79200"/>
                  <a:pt x="34927" y="80587"/>
                  <a:pt x="36000" y="72000"/>
                </a:cubicBezTo>
                <a:cubicBezTo>
                  <a:pt x="40614" y="35091"/>
                  <a:pt x="21830" y="28953"/>
                  <a:pt x="0" y="14400"/>
                </a:cubicBezTo>
                <a:cubicBezTo>
                  <a:pt x="49371" y="-2057"/>
                  <a:pt x="8229" y="16457"/>
                  <a:pt x="0" y="0"/>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248400" y="3048000"/>
            <a:ext cx="12954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4529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944562"/>
          </a:xfrm>
        </p:spPr>
        <p:txBody>
          <a:bodyPr>
            <a:noAutofit/>
          </a:bodyPr>
          <a:lstStyle/>
          <a:p>
            <a:r>
              <a:rPr lang="en-US" sz="3600" dirty="0" smtClean="0"/>
              <a:t>Standards</a:t>
            </a:r>
            <a:br>
              <a:rPr lang="en-US" sz="3600" dirty="0" smtClean="0"/>
            </a:br>
            <a:r>
              <a:rPr lang="en-US" sz="2000" dirty="0" smtClean="0"/>
              <a:t>Exception Process (in progress)</a:t>
            </a:r>
            <a:endParaRPr lang="en-US" sz="2000" dirty="0"/>
          </a:p>
        </p:txBody>
      </p:sp>
      <p:sp>
        <p:nvSpPr>
          <p:cNvPr id="5" name="Content Placeholder 4"/>
          <p:cNvSpPr>
            <a:spLocks noGrp="1"/>
          </p:cNvSpPr>
          <p:nvPr>
            <p:ph idx="1"/>
          </p:nvPr>
        </p:nvSpPr>
        <p:spPr>
          <a:xfrm>
            <a:off x="457200" y="1828800"/>
            <a:ext cx="8229600" cy="4297363"/>
          </a:xfrm>
        </p:spPr>
        <p:txBody>
          <a:bodyPr>
            <a:normAutofit/>
          </a:bodyPr>
          <a:lstStyle/>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60</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“Prove to me that I cannot do this</a:t>
            </a:r>
            <a:r>
              <a:rPr lang="en-US" sz="1000" dirty="0" smtClean="0">
                <a:solidFill>
                  <a:schemeClr val="tx1"/>
                </a:solidFill>
              </a:rPr>
              <a:t>.”</a:t>
            </a:r>
          </a:p>
          <a:p>
            <a:pPr algn="ctr"/>
            <a:r>
              <a:rPr lang="en-US" sz="1000" dirty="0">
                <a:solidFill>
                  <a:schemeClr val="tx1"/>
                </a:solidFill>
                <a:ea typeface="Calibri"/>
                <a:cs typeface="Times New Roman"/>
              </a:rPr>
              <a:t>“My customers won’t like this . . </a:t>
            </a:r>
            <a:r>
              <a:rPr lang="en-US" sz="1000" dirty="0" smtClean="0">
                <a:solidFill>
                  <a:schemeClr val="tx1"/>
                </a:solidFill>
                <a:ea typeface="Calibri"/>
                <a:cs typeface="Times New Roman"/>
              </a:rPr>
              <a:t>.”</a:t>
            </a:r>
            <a:endParaRPr lang="en-US" sz="1000" dirty="0">
              <a:solidFill>
                <a:schemeClr val="tx1"/>
              </a:solidFill>
            </a:endParaRPr>
          </a:p>
          <a:p>
            <a:pPr algn="ctr"/>
            <a:endParaRPr lang="en-US" sz="1000" dirty="0">
              <a:solidFill>
                <a:schemeClr val="tx1"/>
              </a:solidFill>
            </a:endParaRPr>
          </a:p>
        </p:txBody>
      </p:sp>
      <p:sp>
        <p:nvSpPr>
          <p:cNvPr id="7" name="Rectangular Callout 6"/>
          <p:cNvSpPr/>
          <p:nvPr/>
        </p:nvSpPr>
        <p:spPr>
          <a:xfrm>
            <a:off x="6248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“It’s easier if I just do it this way.”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78486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5320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r>
              <a:rPr lang="en-US" sz="4400" b="1" dirty="0" smtClean="0"/>
              <a:t>End of</a:t>
            </a:r>
          </a:p>
          <a:p>
            <a:pPr marL="0" indent="0" algn="ctr">
              <a:buNone/>
            </a:pPr>
            <a:r>
              <a:rPr lang="en-US" sz="4400" dirty="0" smtClean="0"/>
              <a:t>3. Standards</a:t>
            </a:r>
            <a:endParaRPr lang="en-US" sz="4400" dirty="0"/>
          </a:p>
          <a:p>
            <a:pPr marL="0" indent="0" algn="ctr">
              <a:buNone/>
            </a:pPr>
            <a:r>
              <a:rPr lang="en-US" sz="4400" dirty="0" smtClean="0"/>
              <a:t>b. General</a:t>
            </a:r>
          </a:p>
        </p:txBody>
      </p:sp>
      <p:sp>
        <p:nvSpPr>
          <p:cNvPr id="2" name="Slide Number Placeholder 1"/>
          <p:cNvSpPr>
            <a:spLocks noGrp="1"/>
          </p:cNvSpPr>
          <p:nvPr>
            <p:ph type="sldNum" sz="quarter" idx="12"/>
          </p:nvPr>
        </p:nvSpPr>
        <p:spPr/>
        <p:txBody>
          <a:bodyPr/>
          <a:lstStyle/>
          <a:p>
            <a:fld id="{3AB84085-B6EE-4CF7-9BA2-E0394420AE08}" type="slidenum">
              <a:rPr lang="en-US" smtClean="0"/>
              <a:t>61</a:t>
            </a:fld>
            <a:endParaRPr lang="en-US"/>
          </a:p>
        </p:txBody>
      </p:sp>
    </p:spTree>
    <p:extLst>
      <p:ext uri="{BB962C8B-B14F-4D97-AF65-F5344CB8AC3E}">
        <p14:creationId xmlns:p14="http://schemas.microsoft.com/office/powerpoint/2010/main" val="35074832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smtClean="0"/>
          </a:p>
          <a:p>
            <a:pPr marL="0" indent="0" algn="ctr">
              <a:buNone/>
            </a:pPr>
            <a:r>
              <a:rPr lang="en-US" sz="4400" dirty="0" smtClean="0"/>
              <a:t>3. Standards</a:t>
            </a:r>
            <a:endParaRPr lang="en-US" sz="4400" dirty="0"/>
          </a:p>
          <a:p>
            <a:pPr marL="0" indent="0" algn="ctr">
              <a:buNone/>
            </a:pPr>
            <a:r>
              <a:rPr lang="en-US" sz="4400" dirty="0" smtClean="0"/>
              <a:t>c. Changes to Some Transactions</a:t>
            </a:r>
          </a:p>
        </p:txBody>
      </p:sp>
      <p:sp>
        <p:nvSpPr>
          <p:cNvPr id="2" name="Slide Number Placeholder 1"/>
          <p:cNvSpPr>
            <a:spLocks noGrp="1"/>
          </p:cNvSpPr>
          <p:nvPr>
            <p:ph type="sldNum" sz="quarter" idx="12"/>
          </p:nvPr>
        </p:nvSpPr>
        <p:spPr/>
        <p:txBody>
          <a:bodyPr/>
          <a:lstStyle/>
          <a:p>
            <a:fld id="{3AB84085-B6EE-4CF7-9BA2-E0394420AE08}" type="slidenum">
              <a:rPr lang="en-US" smtClean="0"/>
              <a:t>62</a:t>
            </a:fld>
            <a:endParaRPr lang="en-US"/>
          </a:p>
        </p:txBody>
      </p:sp>
    </p:spTree>
    <p:extLst>
      <p:ext uri="{BB962C8B-B14F-4D97-AF65-F5344CB8AC3E}">
        <p14:creationId xmlns:p14="http://schemas.microsoft.com/office/powerpoint/2010/main" val="26497466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Regents Communications</a:t>
            </a:r>
            <a:endParaRPr lang="en-US" sz="3600" dirty="0"/>
          </a:p>
        </p:txBody>
      </p:sp>
      <p:sp>
        <p:nvSpPr>
          <p:cNvPr id="5" name="Content Placeholder 4"/>
          <p:cNvSpPr>
            <a:spLocks noGrp="1"/>
          </p:cNvSpPr>
          <p:nvPr>
            <p:ph idx="1"/>
          </p:nvPr>
        </p:nvSpPr>
        <p:spPr>
          <a:xfrm>
            <a:off x="457200" y="1828800"/>
            <a:ext cx="8229600" cy="4297363"/>
          </a:xfrm>
        </p:spPr>
        <p:txBody>
          <a:bodyPr>
            <a:normAutofit/>
          </a:bodyPr>
          <a:lstStyle/>
          <a:p>
            <a:r>
              <a:rPr lang="en-US" sz="2400" dirty="0"/>
              <a:t>The </a:t>
            </a:r>
            <a:r>
              <a:rPr lang="en-US" sz="2400" dirty="0" smtClean="0"/>
              <a:t>creator of a transaction </a:t>
            </a:r>
            <a:r>
              <a:rPr lang="en-US" sz="2400" dirty="0"/>
              <a:t>does not need to attach the Regents </a:t>
            </a:r>
            <a:r>
              <a:rPr lang="en-US" sz="2400" dirty="0" smtClean="0"/>
              <a:t>Communication for the SSC HR Transaction Processor.</a:t>
            </a:r>
            <a:endParaRPr lang="en-US" sz="2400" dirty="0"/>
          </a:p>
          <a:p>
            <a:r>
              <a:rPr lang="en-US" sz="2400" dirty="0" smtClean="0"/>
              <a:t>The SSC HR Transaction Processor will use a dynamic list of approved Regents Communications maintained and provided by HRRIS to determine if an appointment requiring an approved Regents Communication can be processed.</a:t>
            </a:r>
          </a:p>
          <a:p>
            <a:r>
              <a:rPr lang="en-US" sz="2400" dirty="0" smtClean="0"/>
              <a:t>The SSC HR Transaction Processor will access the approved communication online as part of the transaction process.</a:t>
            </a:r>
          </a:p>
          <a:p>
            <a:r>
              <a:rPr lang="en-US" sz="2400" dirty="0" smtClean="0"/>
              <a:t>HRRIS will ensure a copy of the approved Communication is placed in the employee’s university folder.</a:t>
            </a:r>
          </a:p>
        </p:txBody>
      </p:sp>
      <p:sp>
        <p:nvSpPr>
          <p:cNvPr id="2" name="Slide Number Placeholder 1"/>
          <p:cNvSpPr>
            <a:spLocks noGrp="1"/>
          </p:cNvSpPr>
          <p:nvPr>
            <p:ph type="sldNum" sz="quarter" idx="12"/>
          </p:nvPr>
        </p:nvSpPr>
        <p:spPr/>
        <p:txBody>
          <a:bodyPr/>
          <a:lstStyle/>
          <a:p>
            <a:fld id="{3AB84085-B6EE-4CF7-9BA2-E0394420AE08}" type="slidenum">
              <a:rPr lang="en-US" smtClean="0"/>
              <a:t>63</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“That’s not how I do it, I do it this way . . .”</a:t>
            </a:r>
          </a:p>
        </p:txBody>
      </p:sp>
    </p:spTree>
    <p:extLst>
      <p:ext uri="{BB962C8B-B14F-4D97-AF65-F5344CB8AC3E}">
        <p14:creationId xmlns:p14="http://schemas.microsoft.com/office/powerpoint/2010/main" val="37625295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Acting and Interim Appointments</a:t>
            </a:r>
            <a:endParaRPr lang="en-US" sz="3600" dirty="0"/>
          </a:p>
        </p:txBody>
      </p:sp>
      <p:sp>
        <p:nvSpPr>
          <p:cNvPr id="5" name="Content Placeholder 4"/>
          <p:cNvSpPr>
            <a:spLocks noGrp="1"/>
          </p:cNvSpPr>
          <p:nvPr>
            <p:ph idx="1"/>
          </p:nvPr>
        </p:nvSpPr>
        <p:spPr>
          <a:xfrm>
            <a:off x="457200" y="1828800"/>
            <a:ext cx="8229600" cy="4297363"/>
          </a:xfrm>
        </p:spPr>
        <p:txBody>
          <a:bodyPr>
            <a:normAutofit/>
          </a:bodyPr>
          <a:lstStyle/>
          <a:p>
            <a:r>
              <a:rPr lang="en-US" sz="2400" dirty="0" smtClean="0"/>
              <a:t>A </a:t>
            </a:r>
            <a:r>
              <a:rPr lang="en-US" sz="2400" dirty="0" err="1" smtClean="0"/>
              <a:t>Jobcode</a:t>
            </a:r>
            <a:r>
              <a:rPr lang="en-US" sz="2400" dirty="0" smtClean="0"/>
              <a:t> with a description that includes “Interim” will be created when the appointment to fill a vacant position is approved by the Regents.</a:t>
            </a:r>
            <a:endParaRPr lang="en-US" sz="2400" dirty="0"/>
          </a:p>
          <a:p>
            <a:r>
              <a:rPr lang="en-US" sz="2400" dirty="0"/>
              <a:t>A </a:t>
            </a:r>
            <a:r>
              <a:rPr lang="en-US" sz="2400" dirty="0" err="1"/>
              <a:t>Jobcode</a:t>
            </a:r>
            <a:r>
              <a:rPr lang="en-US" sz="2400" dirty="0"/>
              <a:t> with a description that includes </a:t>
            </a:r>
            <a:r>
              <a:rPr lang="en-US" sz="2400" dirty="0" smtClean="0"/>
              <a:t>“Acting” </a:t>
            </a:r>
            <a:r>
              <a:rPr lang="en-US" sz="2400" dirty="0"/>
              <a:t>will be created when the appointment to fill </a:t>
            </a:r>
            <a:r>
              <a:rPr lang="en-US" sz="2400" dirty="0" smtClean="0"/>
              <a:t>an absence is </a:t>
            </a:r>
            <a:r>
              <a:rPr lang="en-US" sz="2400" dirty="0"/>
              <a:t>approved by the Regents.</a:t>
            </a:r>
          </a:p>
          <a:p>
            <a:r>
              <a:rPr lang="en-US" sz="2400" dirty="0" smtClean="0"/>
              <a:t>The Classified Indicator value of “</a:t>
            </a:r>
            <a:r>
              <a:rPr lang="en-US" sz="2400" dirty="0" err="1" smtClean="0"/>
              <a:t>Actg</a:t>
            </a:r>
            <a:r>
              <a:rPr lang="en-US" sz="2400" dirty="0" smtClean="0"/>
              <a:t> </a:t>
            </a:r>
            <a:r>
              <a:rPr lang="en-US" sz="2400" dirty="0" err="1" smtClean="0"/>
              <a:t>Appt</a:t>
            </a:r>
            <a:r>
              <a:rPr lang="en-US" sz="2400" dirty="0" smtClean="0"/>
              <a:t>” will be discontinued.</a:t>
            </a:r>
          </a:p>
          <a:p>
            <a:r>
              <a:rPr lang="en-US" sz="2400" dirty="0" smtClean="0"/>
              <a:t>Units can continue to use “Acting” in a working title of staff as needed.</a:t>
            </a:r>
          </a:p>
        </p:txBody>
      </p:sp>
      <p:sp>
        <p:nvSpPr>
          <p:cNvPr id="2" name="Slide Number Placeholder 1"/>
          <p:cNvSpPr>
            <a:spLocks noGrp="1"/>
          </p:cNvSpPr>
          <p:nvPr>
            <p:ph type="sldNum" sz="quarter" idx="12"/>
          </p:nvPr>
        </p:nvSpPr>
        <p:spPr/>
        <p:txBody>
          <a:bodyPr/>
          <a:lstStyle/>
          <a:p>
            <a:fld id="{3AB84085-B6EE-4CF7-9BA2-E0394420AE08}" type="slidenum">
              <a:rPr lang="en-US" smtClean="0"/>
              <a:t>64</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“That’s not how I do it, I do it this way . . .”</a:t>
            </a:r>
          </a:p>
        </p:txBody>
      </p:sp>
    </p:spTree>
    <p:extLst>
      <p:ext uri="{BB962C8B-B14F-4D97-AF65-F5344CB8AC3E}">
        <p14:creationId xmlns:p14="http://schemas.microsoft.com/office/powerpoint/2010/main" val="14103618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2400" dirty="0" smtClean="0"/>
              <a:t>Regents Communications and the Appointment End Date</a:t>
            </a:r>
            <a:endParaRPr lang="en-US" sz="2400" dirty="0"/>
          </a:p>
        </p:txBody>
      </p:sp>
      <p:sp>
        <p:nvSpPr>
          <p:cNvPr id="5" name="Content Placeholder 4"/>
          <p:cNvSpPr>
            <a:spLocks noGrp="1"/>
          </p:cNvSpPr>
          <p:nvPr>
            <p:ph idx="1"/>
          </p:nvPr>
        </p:nvSpPr>
        <p:spPr>
          <a:xfrm>
            <a:off x="457200" y="1828800"/>
            <a:ext cx="8229600" cy="4297363"/>
          </a:xfrm>
        </p:spPr>
        <p:txBody>
          <a:bodyPr>
            <a:normAutofit/>
          </a:bodyPr>
          <a:lstStyle/>
          <a:p>
            <a:r>
              <a:rPr lang="en-US" sz="2400" dirty="0" smtClean="0"/>
              <a:t>If the Appointment End Date does not align with a Regents Communication approving the appointment, the SSC HR Transaction Processor will deny the Submittal Form transaction so the Creator can make corrections and resubmit.</a:t>
            </a:r>
            <a:endParaRPr lang="en-US" sz="2400" dirty="0"/>
          </a:p>
          <a:p>
            <a:r>
              <a:rPr lang="en-US" sz="2400" dirty="0" smtClean="0"/>
              <a:t>Tenure granting appointments will continue to be processed with an open-ended Appointment End Date.</a:t>
            </a:r>
            <a:endParaRPr lang="en-US" sz="2400" dirty="0"/>
          </a:p>
          <a:p>
            <a:r>
              <a:rPr lang="en-US" sz="2400" dirty="0" smtClean="0"/>
              <a:t>HRRIS will continue to batch load faculty promotions approved during the May Regents meeting.  Typically this is completed within one to two working days after the Regents meeting.</a:t>
            </a:r>
          </a:p>
        </p:txBody>
      </p:sp>
      <p:sp>
        <p:nvSpPr>
          <p:cNvPr id="2" name="Slide Number Placeholder 1"/>
          <p:cNvSpPr>
            <a:spLocks noGrp="1"/>
          </p:cNvSpPr>
          <p:nvPr>
            <p:ph type="sldNum" sz="quarter" idx="12"/>
          </p:nvPr>
        </p:nvSpPr>
        <p:spPr/>
        <p:txBody>
          <a:bodyPr/>
          <a:lstStyle/>
          <a:p>
            <a:fld id="{3AB84085-B6EE-4CF7-9BA2-E0394420AE08}" type="slidenum">
              <a:rPr lang="en-US" smtClean="0"/>
              <a:t>65</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“That’s not how I do it, I do it this way . . .”</a:t>
            </a:r>
          </a:p>
        </p:txBody>
      </p:sp>
    </p:spTree>
    <p:extLst>
      <p:ext uri="{BB962C8B-B14F-4D97-AF65-F5344CB8AC3E}">
        <p14:creationId xmlns:p14="http://schemas.microsoft.com/office/powerpoint/2010/main" val="7890444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Appointment Extension</a:t>
            </a:r>
            <a:endParaRPr lang="en-US" sz="3600" dirty="0"/>
          </a:p>
        </p:txBody>
      </p:sp>
      <p:sp>
        <p:nvSpPr>
          <p:cNvPr id="5" name="Content Placeholder 4"/>
          <p:cNvSpPr>
            <a:spLocks noGrp="1"/>
          </p:cNvSpPr>
          <p:nvPr>
            <p:ph idx="1"/>
          </p:nvPr>
        </p:nvSpPr>
        <p:spPr>
          <a:xfrm>
            <a:off x="457200" y="1828800"/>
            <a:ext cx="8229600" cy="4297363"/>
          </a:xfrm>
        </p:spPr>
        <p:txBody>
          <a:bodyPr>
            <a:normAutofit fontScale="92500" lnSpcReduction="10000"/>
          </a:bodyPr>
          <a:lstStyle/>
          <a:p>
            <a:r>
              <a:rPr lang="en-US" sz="2400" dirty="0" smtClean="0"/>
              <a:t>With the exception of faculty appointments, HRRIS will stop pay on all appointments with Appointment End Dates that have expired in the previous month.</a:t>
            </a:r>
          </a:p>
          <a:p>
            <a:r>
              <a:rPr lang="en-US" sz="2400" dirty="0" smtClean="0"/>
              <a:t>Future effective dated rows terminating an appointment in the system will be discontinued. </a:t>
            </a:r>
          </a:p>
          <a:p>
            <a:r>
              <a:rPr lang="en-US" sz="2400" dirty="0" smtClean="0"/>
              <a:t>An appointment should be extended in the system no later than one week prior to the existing appointment end date.</a:t>
            </a:r>
            <a:endParaRPr lang="en-US" sz="2400" dirty="0"/>
          </a:p>
          <a:p>
            <a:r>
              <a:rPr lang="en-US" sz="2400" dirty="0" smtClean="0"/>
              <a:t>Beginning the first week in September 2015, HRRIS will include faculty appointments in the monthly ‘stop pay’ process.</a:t>
            </a:r>
          </a:p>
          <a:p>
            <a:pPr marL="0" indent="0">
              <a:buNone/>
            </a:pPr>
            <a:r>
              <a:rPr lang="en-US" sz="2400" dirty="0"/>
              <a:t>HRRIS understands users desire </a:t>
            </a:r>
            <a:r>
              <a:rPr lang="en-US" sz="2400" dirty="0" smtClean="0"/>
              <a:t>to have a new tab in the monthly report sent to administrative contracts.  It should provide a list of appointments approaching expiration.</a:t>
            </a:r>
            <a:endParaRPr lang="en-US" sz="2400" dirty="0"/>
          </a:p>
          <a:p>
            <a:pPr marL="0" indent="0">
              <a:buNone/>
            </a:pPr>
            <a:endParaRPr lang="en-US" sz="2400" dirty="0" smtClean="0"/>
          </a:p>
          <a:p>
            <a:endParaRPr lang="en-US" sz="2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66</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“That’s not how I do it, I do it this way . . .”</a:t>
            </a:r>
          </a:p>
        </p:txBody>
      </p:sp>
    </p:spTree>
    <p:extLst>
      <p:ext uri="{BB962C8B-B14F-4D97-AF65-F5344CB8AC3E}">
        <p14:creationId xmlns:p14="http://schemas.microsoft.com/office/powerpoint/2010/main" val="36959544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200" dirty="0" smtClean="0"/>
              <a:t>Compensation Rate Salary Distribution (DBE)</a:t>
            </a:r>
            <a:endParaRPr lang="en-US" sz="3200" dirty="0"/>
          </a:p>
        </p:txBody>
      </p:sp>
      <p:sp>
        <p:nvSpPr>
          <p:cNvPr id="5" name="Content Placeholder 4"/>
          <p:cNvSpPr>
            <a:spLocks noGrp="1"/>
          </p:cNvSpPr>
          <p:nvPr>
            <p:ph idx="1"/>
          </p:nvPr>
        </p:nvSpPr>
        <p:spPr>
          <a:xfrm>
            <a:off x="457200" y="1828800"/>
            <a:ext cx="8229600" cy="4297363"/>
          </a:xfrm>
        </p:spPr>
        <p:txBody>
          <a:bodyPr>
            <a:normAutofit/>
          </a:bodyPr>
          <a:lstStyle/>
          <a:p>
            <a:r>
              <a:rPr lang="en-US" sz="2000" dirty="0" smtClean="0"/>
              <a:t>The DBE should be described for no less than the entire current fiscal year as it relates to the Appointment End Date on each </a:t>
            </a:r>
            <a:r>
              <a:rPr lang="en-US" sz="2000" dirty="0" err="1" smtClean="0"/>
              <a:t>Empl</a:t>
            </a:r>
            <a:r>
              <a:rPr lang="en-US" sz="2000" dirty="0" smtClean="0"/>
              <a:t> </a:t>
            </a:r>
            <a:r>
              <a:rPr lang="en-US" sz="2000" dirty="0" err="1" smtClean="0"/>
              <a:t>Rcd</a:t>
            </a:r>
            <a:r>
              <a:rPr lang="en-US" sz="2000" dirty="0" smtClean="0"/>
              <a:t>#.</a:t>
            </a:r>
          </a:p>
          <a:p>
            <a:r>
              <a:rPr lang="en-US" sz="2000" dirty="0" smtClean="0"/>
              <a:t>If the FTR is described with an Appointment Period of “PER 12 MONTHS”, “HOURLY” or “BIWEEKLY” </a:t>
            </a:r>
            <a:r>
              <a:rPr lang="en-US" sz="2000" u="sng" dirty="0" smtClean="0"/>
              <a:t>and</a:t>
            </a:r>
            <a:r>
              <a:rPr lang="en-US" sz="2000" dirty="0" smtClean="0"/>
              <a:t> the Appointment End Date does not expire within the current fiscal year, the DBE can be open-ended.</a:t>
            </a:r>
          </a:p>
          <a:p>
            <a:r>
              <a:rPr lang="en-US" sz="2000" dirty="0" smtClean="0"/>
              <a:t>The SSC HR Transaction Processor will deny a Submittal Form Job transaction if the DBE is incomplete for the fiscal year.</a:t>
            </a:r>
            <a:endParaRPr lang="en-US" sz="2000" dirty="0"/>
          </a:p>
          <a:p>
            <a:r>
              <a:rPr lang="en-US" sz="2000" dirty="0" smtClean="0"/>
              <a:t>HRRIS will continue the annual process to update eligible University Year DBE’s.</a:t>
            </a:r>
          </a:p>
          <a:p>
            <a:pPr marL="0" indent="0">
              <a:buNone/>
            </a:pPr>
            <a:r>
              <a:rPr lang="en-US" sz="2000" dirty="0"/>
              <a:t>HRRIS understands users desire </a:t>
            </a:r>
            <a:r>
              <a:rPr lang="en-US" sz="2000" dirty="0" smtClean="0"/>
              <a:t>the ability to batch load DBE’s when appropriate.  HRRIS desires to design a worksheet batch load process that will support existing Effort Certification and Sponsored Program policy.</a:t>
            </a:r>
            <a:endParaRPr lang="en-US" sz="2000" dirty="0"/>
          </a:p>
        </p:txBody>
      </p:sp>
      <p:sp>
        <p:nvSpPr>
          <p:cNvPr id="2" name="Slide Number Placeholder 1"/>
          <p:cNvSpPr>
            <a:spLocks noGrp="1"/>
          </p:cNvSpPr>
          <p:nvPr>
            <p:ph type="sldNum" sz="quarter" idx="12"/>
          </p:nvPr>
        </p:nvSpPr>
        <p:spPr/>
        <p:txBody>
          <a:bodyPr/>
          <a:lstStyle/>
          <a:p>
            <a:fld id="{3AB84085-B6EE-4CF7-9BA2-E0394420AE08}" type="slidenum">
              <a:rPr lang="en-US" smtClean="0"/>
              <a:t>67</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“That’s not how I do it, I do it this way . . .”</a:t>
            </a:r>
          </a:p>
        </p:txBody>
      </p:sp>
    </p:spTree>
    <p:extLst>
      <p:ext uri="{BB962C8B-B14F-4D97-AF65-F5344CB8AC3E}">
        <p14:creationId xmlns:p14="http://schemas.microsoft.com/office/powerpoint/2010/main" val="13613150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Overload and Summer Salary</a:t>
            </a:r>
            <a:endParaRPr lang="en-US" sz="3600" dirty="0"/>
          </a:p>
        </p:txBody>
      </p:sp>
      <p:sp>
        <p:nvSpPr>
          <p:cNvPr id="5" name="Content Placeholder 4"/>
          <p:cNvSpPr>
            <a:spLocks noGrp="1"/>
          </p:cNvSpPr>
          <p:nvPr>
            <p:ph idx="1"/>
          </p:nvPr>
        </p:nvSpPr>
        <p:spPr>
          <a:xfrm>
            <a:off x="457200" y="1524000"/>
            <a:ext cx="8229600" cy="4800600"/>
          </a:xfrm>
        </p:spPr>
        <p:txBody>
          <a:bodyPr>
            <a:normAutofit fontScale="92500" lnSpcReduction="10000"/>
          </a:bodyPr>
          <a:lstStyle/>
          <a:p>
            <a:r>
              <a:rPr lang="en-US" sz="2000" dirty="0" smtClean="0"/>
              <a:t>The Appointment Begin Date will be the begin date of the Overload or Summer Salary.  This is also applicable for an overload on an existing appointment.</a:t>
            </a:r>
          </a:p>
          <a:p>
            <a:r>
              <a:rPr lang="en-US" sz="2000" dirty="0" smtClean="0"/>
              <a:t>The Appointment End Date will be the end date of the Overload or Summer Salary.  This is also applicable for an overload on an existing appointment.</a:t>
            </a:r>
          </a:p>
          <a:p>
            <a:r>
              <a:rPr lang="en-US" sz="2000" dirty="0" smtClean="0"/>
              <a:t>Once an </a:t>
            </a:r>
            <a:r>
              <a:rPr lang="en-US" sz="2000" dirty="0" err="1" smtClean="0"/>
              <a:t>Empl</a:t>
            </a:r>
            <a:r>
              <a:rPr lang="en-US" sz="2000" dirty="0" smtClean="0"/>
              <a:t> </a:t>
            </a:r>
            <a:r>
              <a:rPr lang="en-US" sz="2000" dirty="0" err="1" smtClean="0"/>
              <a:t>Rcd</a:t>
            </a:r>
            <a:r>
              <a:rPr lang="en-US" sz="2000" dirty="0" smtClean="0"/>
              <a:t># has been assigned a Classified Indicator of “Overload”, it cannot be used for any other type of Classified Indicator.</a:t>
            </a:r>
            <a:endParaRPr lang="en-US" sz="2000" dirty="0"/>
          </a:p>
          <a:p>
            <a:r>
              <a:rPr lang="en-US" sz="2000" dirty="0"/>
              <a:t>Once an </a:t>
            </a:r>
            <a:r>
              <a:rPr lang="en-US" sz="2000" dirty="0" err="1"/>
              <a:t>Empl</a:t>
            </a:r>
            <a:r>
              <a:rPr lang="en-US" sz="2000" dirty="0"/>
              <a:t> </a:t>
            </a:r>
            <a:r>
              <a:rPr lang="en-US" sz="2000" dirty="0" err="1"/>
              <a:t>Rcd</a:t>
            </a:r>
            <a:r>
              <a:rPr lang="en-US" sz="2000" dirty="0"/>
              <a:t># has been assigned a Classified Indicator of </a:t>
            </a:r>
            <a:r>
              <a:rPr lang="en-US" sz="2000" dirty="0" smtClean="0"/>
              <a:t>“Summer Salary”, </a:t>
            </a:r>
            <a:r>
              <a:rPr lang="en-US" sz="2000" dirty="0"/>
              <a:t>it cannot be used for any other type of Classified Indicator</a:t>
            </a:r>
            <a:r>
              <a:rPr lang="en-US" sz="2000" dirty="0" smtClean="0"/>
              <a:t>.</a:t>
            </a:r>
          </a:p>
          <a:p>
            <a:r>
              <a:rPr lang="en-US" sz="2000" dirty="0" smtClean="0"/>
              <a:t>Entering a future-effective dated row to terminate an Overload or Summer Salary will be discontinued.</a:t>
            </a:r>
          </a:p>
          <a:p>
            <a:r>
              <a:rPr lang="en-US" sz="2000" dirty="0" smtClean="0"/>
              <a:t>HRRIS will use the Appointment End Date to determine if the Overload or Summer Salary should be terminated during the monthly ‘stop pay’ process.</a:t>
            </a:r>
            <a:endParaRPr lang="en-US" sz="2000" dirty="0"/>
          </a:p>
          <a:p>
            <a:pPr marL="0" indent="0">
              <a:buNone/>
            </a:pPr>
            <a:r>
              <a:rPr lang="en-US" sz="2000" dirty="0" smtClean="0"/>
              <a:t>HRRIS </a:t>
            </a:r>
            <a:r>
              <a:rPr lang="en-US" sz="2000" dirty="0"/>
              <a:t>understands users desire </a:t>
            </a:r>
            <a:r>
              <a:rPr lang="en-US" sz="2000" dirty="0" smtClean="0"/>
              <a:t>the ability to batch load renewal of Summer Salary when appropriate.  HRRIS desires to design a worksheet batch load process that will support existing Summer Salary policy.</a:t>
            </a:r>
            <a:endParaRPr lang="en-US" sz="2000" dirty="0"/>
          </a:p>
        </p:txBody>
      </p:sp>
      <p:sp>
        <p:nvSpPr>
          <p:cNvPr id="2" name="Slide Number Placeholder 1"/>
          <p:cNvSpPr>
            <a:spLocks noGrp="1"/>
          </p:cNvSpPr>
          <p:nvPr>
            <p:ph type="sldNum" sz="quarter" idx="12"/>
          </p:nvPr>
        </p:nvSpPr>
        <p:spPr/>
        <p:txBody>
          <a:bodyPr/>
          <a:lstStyle/>
          <a:p>
            <a:fld id="{3AB84085-B6EE-4CF7-9BA2-E0394420AE08}" type="slidenum">
              <a:rPr lang="en-US" smtClean="0"/>
              <a:t>68</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“That’s not how I do it, I do it this way . . .”</a:t>
            </a:r>
          </a:p>
        </p:txBody>
      </p:sp>
    </p:spTree>
    <p:extLst>
      <p:ext uri="{BB962C8B-B14F-4D97-AF65-F5344CB8AC3E}">
        <p14:creationId xmlns:p14="http://schemas.microsoft.com/office/powerpoint/2010/main" val="24307680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smtClean="0"/>
              <a:t>Rehire a Former Regular Employee</a:t>
            </a:r>
            <a:endParaRPr lang="en-US" sz="3600" dirty="0"/>
          </a:p>
        </p:txBody>
      </p:sp>
      <p:sp>
        <p:nvSpPr>
          <p:cNvPr id="5" name="Content Placeholder 4"/>
          <p:cNvSpPr>
            <a:spLocks noGrp="1"/>
          </p:cNvSpPr>
          <p:nvPr>
            <p:ph idx="1"/>
          </p:nvPr>
        </p:nvSpPr>
        <p:spPr>
          <a:xfrm>
            <a:off x="457200" y="1524000"/>
            <a:ext cx="8229600" cy="4800600"/>
          </a:xfrm>
        </p:spPr>
        <p:txBody>
          <a:bodyPr>
            <a:normAutofit fontScale="92500"/>
          </a:bodyPr>
          <a:lstStyle/>
          <a:p>
            <a:r>
              <a:rPr lang="en-US" sz="2800" dirty="0" smtClean="0"/>
              <a:t>If the appointment cannot be processed through </a:t>
            </a:r>
            <a:r>
              <a:rPr lang="en-US" sz="2800" dirty="0" err="1" smtClean="0"/>
              <a:t>eRecruit</a:t>
            </a:r>
            <a:r>
              <a:rPr lang="en-US" sz="2800" dirty="0" smtClean="0"/>
              <a:t>, use the PAR Submittal Form to rehire a regular employee.</a:t>
            </a:r>
          </a:p>
          <a:p>
            <a:r>
              <a:rPr lang="en-US" sz="2800" dirty="0" smtClean="0"/>
              <a:t>Use the PAR attach button to submit supplemental documentation.</a:t>
            </a:r>
          </a:p>
          <a:p>
            <a:r>
              <a:rPr lang="en-US" sz="2800" dirty="0" smtClean="0"/>
              <a:t>The Appointment Request form will be renamed “New Hire Appointment Request.”</a:t>
            </a:r>
          </a:p>
          <a:p>
            <a:pPr marL="0" indent="0">
              <a:buNone/>
            </a:pPr>
            <a:r>
              <a:rPr lang="en-US" sz="2800" dirty="0" smtClean="0"/>
              <a:t>NOTE:  If the </a:t>
            </a:r>
            <a:r>
              <a:rPr lang="en-US" sz="2800" dirty="0"/>
              <a:t>individual does not have an existing Submittal Form record of regular appointment(s</a:t>
            </a:r>
            <a:r>
              <a:rPr lang="en-US" sz="2800" dirty="0" smtClean="0"/>
              <a:t>) </a:t>
            </a:r>
            <a:r>
              <a:rPr lang="en-US" sz="2800" b="1" u="sng" dirty="0" smtClean="0"/>
              <a:t>and</a:t>
            </a:r>
            <a:r>
              <a:rPr lang="en-US" sz="2800" dirty="0" smtClean="0"/>
              <a:t> the appointment </a:t>
            </a:r>
            <a:r>
              <a:rPr lang="en-US" sz="2800" dirty="0"/>
              <a:t>cannot be processed through </a:t>
            </a:r>
            <a:r>
              <a:rPr lang="en-US" sz="2800" dirty="0" err="1"/>
              <a:t>eRecruit</a:t>
            </a:r>
            <a:r>
              <a:rPr lang="en-US" sz="2800" dirty="0" smtClean="0"/>
              <a:t>, use the “New Hire Appointment Request</a:t>
            </a:r>
            <a:r>
              <a:rPr lang="en-US" sz="2800" i="1" dirty="0" smtClean="0"/>
              <a:t>” </a:t>
            </a:r>
            <a:r>
              <a:rPr lang="en-US" sz="2800" dirty="0" smtClean="0"/>
              <a:t>form.</a:t>
            </a:r>
            <a:endParaRPr lang="en-US" sz="2800" dirty="0"/>
          </a:p>
        </p:txBody>
      </p:sp>
      <p:sp>
        <p:nvSpPr>
          <p:cNvPr id="2" name="Slide Number Placeholder 1"/>
          <p:cNvSpPr>
            <a:spLocks noGrp="1"/>
          </p:cNvSpPr>
          <p:nvPr>
            <p:ph type="sldNum" sz="quarter" idx="12"/>
          </p:nvPr>
        </p:nvSpPr>
        <p:spPr/>
        <p:txBody>
          <a:bodyPr/>
          <a:lstStyle/>
          <a:p>
            <a:fld id="{3AB84085-B6EE-4CF7-9BA2-E0394420AE08}" type="slidenum">
              <a:rPr lang="en-US" smtClean="0"/>
              <a:t>69</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“That’s not how I do it, I do it this way . . .”</a:t>
            </a:r>
          </a:p>
        </p:txBody>
      </p:sp>
    </p:spTree>
    <p:extLst>
      <p:ext uri="{BB962C8B-B14F-4D97-AF65-F5344CB8AC3E}">
        <p14:creationId xmlns:p14="http://schemas.microsoft.com/office/powerpoint/2010/main" val="618159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Introduction</a:t>
            </a:r>
            <a:br>
              <a:rPr lang="en-US" sz="3600" dirty="0" smtClean="0"/>
            </a:br>
            <a:r>
              <a:rPr lang="en-US" sz="3600" dirty="0" smtClean="0"/>
              <a:t>Effective Date of Changes</a:t>
            </a:r>
            <a:endParaRPr lang="en-US" sz="3600" dirty="0"/>
          </a:p>
        </p:txBody>
      </p:sp>
      <p:sp>
        <p:nvSpPr>
          <p:cNvPr id="5" name="Content Placeholder 4"/>
          <p:cNvSpPr>
            <a:spLocks noGrp="1"/>
          </p:cNvSpPr>
          <p:nvPr>
            <p:ph idx="1"/>
          </p:nvPr>
        </p:nvSpPr>
        <p:spPr/>
        <p:txBody>
          <a:bodyPr>
            <a:normAutofit fontScale="92500" lnSpcReduction="10000"/>
          </a:bodyPr>
          <a:lstStyle/>
          <a:p>
            <a:pPr marL="0" indent="0" algn="ctr">
              <a:buNone/>
            </a:pPr>
            <a:r>
              <a:rPr lang="en-US" b="1" dirty="0" smtClean="0"/>
              <a:t>Monday, August 4, 2014</a:t>
            </a:r>
          </a:p>
          <a:p>
            <a:r>
              <a:rPr lang="en-US" dirty="0" smtClean="0"/>
              <a:t>Correlates with opening date of Shared Services Center</a:t>
            </a:r>
          </a:p>
          <a:p>
            <a:r>
              <a:rPr lang="en-US" b="1" dirty="0"/>
              <a:t>Where should questions about Shared Services be directed?</a:t>
            </a:r>
          </a:p>
          <a:p>
            <a:pPr lvl="1"/>
            <a:r>
              <a:rPr lang="en-US" dirty="0"/>
              <a:t>Your Unit Representative: </a:t>
            </a:r>
            <a:r>
              <a:rPr lang="en-US" dirty="0" smtClean="0">
                <a:hlinkClick r:id="rId3"/>
              </a:rPr>
              <a:t>http://ast.umich.edu/pdfs/WebsiteUnitRepList2-18-14.pdf</a:t>
            </a:r>
            <a:endParaRPr lang="en-US" dirty="0"/>
          </a:p>
          <a:p>
            <a:pPr lvl="1"/>
            <a:r>
              <a:rPr lang="en-US" dirty="0"/>
              <a:t>Or submit questions to the AST Shared Services Project Team at </a:t>
            </a:r>
            <a:r>
              <a:rPr lang="en-US" dirty="0">
                <a:hlinkClick r:id="rId4"/>
              </a:rPr>
              <a:t>ast-contact@umich.edu</a:t>
            </a:r>
            <a:r>
              <a:rPr lang="en-US" dirty="0"/>
              <a:t>.</a:t>
            </a:r>
          </a:p>
          <a:p>
            <a:pPr marL="0" indent="0">
              <a:buNone/>
            </a:pPr>
            <a:endParaRPr lang="en-US" dirty="0" smtClean="0"/>
          </a:p>
          <a:p>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7</a:t>
            </a:fld>
            <a:endParaRPr lang="en-US"/>
          </a:p>
        </p:txBody>
      </p:sp>
    </p:spTree>
    <p:extLst>
      <p:ext uri="{BB962C8B-B14F-4D97-AF65-F5344CB8AC3E}">
        <p14:creationId xmlns:p14="http://schemas.microsoft.com/office/powerpoint/2010/main" val="18310074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Standards</a:t>
            </a:r>
            <a:br>
              <a:rPr lang="en-US" sz="3600" dirty="0" smtClean="0"/>
            </a:br>
            <a:r>
              <a:rPr lang="en-US" sz="3600" dirty="0" err="1" smtClean="0"/>
              <a:t>Intergovernment</a:t>
            </a:r>
            <a:r>
              <a:rPr lang="en-US" sz="3600" dirty="0" smtClean="0"/>
              <a:t> Personnel Assignment</a:t>
            </a:r>
            <a:endParaRPr lang="en-US" sz="3600" dirty="0"/>
          </a:p>
        </p:txBody>
      </p:sp>
      <p:sp>
        <p:nvSpPr>
          <p:cNvPr id="5" name="Content Placeholder 4"/>
          <p:cNvSpPr>
            <a:spLocks noGrp="1"/>
          </p:cNvSpPr>
          <p:nvPr>
            <p:ph idx="1"/>
          </p:nvPr>
        </p:nvSpPr>
        <p:spPr>
          <a:xfrm>
            <a:off x="457200" y="1524000"/>
            <a:ext cx="8229600" cy="4800600"/>
          </a:xfrm>
        </p:spPr>
        <p:txBody>
          <a:bodyPr>
            <a:normAutofit/>
          </a:bodyPr>
          <a:lstStyle/>
          <a:p>
            <a:pPr marL="0" indent="0">
              <a:buNone/>
            </a:pPr>
            <a:r>
              <a:rPr lang="en-US" sz="2800" dirty="0" smtClean="0"/>
              <a:t>If a non-faculty employee is approved for an </a:t>
            </a:r>
            <a:r>
              <a:rPr lang="en-US" sz="2800" dirty="0" err="1" smtClean="0"/>
              <a:t>Intergovernment</a:t>
            </a:r>
            <a:r>
              <a:rPr lang="en-US" sz="2800" dirty="0" smtClean="0"/>
              <a:t> Personnel Assignment, use the Faculty Leave of Absence Request paper form to initiate the leave.</a:t>
            </a:r>
          </a:p>
        </p:txBody>
      </p:sp>
      <p:sp>
        <p:nvSpPr>
          <p:cNvPr id="2" name="Slide Number Placeholder 1"/>
          <p:cNvSpPr>
            <a:spLocks noGrp="1"/>
          </p:cNvSpPr>
          <p:nvPr>
            <p:ph type="sldNum" sz="quarter" idx="12"/>
          </p:nvPr>
        </p:nvSpPr>
        <p:spPr/>
        <p:txBody>
          <a:bodyPr/>
          <a:lstStyle/>
          <a:p>
            <a:fld id="{3AB84085-B6EE-4CF7-9BA2-E0394420AE08}" type="slidenum">
              <a:rPr lang="en-US" smtClean="0"/>
              <a:t>70</a:t>
            </a:fld>
            <a:endParaRPr lang="en-US"/>
          </a:p>
        </p:txBody>
      </p:sp>
      <p:sp>
        <p:nvSpPr>
          <p:cNvPr id="6" name="Rectangular Callout 5"/>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“That’s not how I do it, I do it this way . . .”</a:t>
            </a:r>
          </a:p>
        </p:txBody>
      </p:sp>
    </p:spTree>
    <p:extLst>
      <p:ext uri="{BB962C8B-B14F-4D97-AF65-F5344CB8AC3E}">
        <p14:creationId xmlns:p14="http://schemas.microsoft.com/office/powerpoint/2010/main" val="34961680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r>
              <a:rPr lang="en-US" sz="4400" b="1" dirty="0" smtClean="0"/>
              <a:t>End of</a:t>
            </a:r>
          </a:p>
          <a:p>
            <a:pPr marL="0" indent="0" algn="ctr">
              <a:buNone/>
            </a:pPr>
            <a:r>
              <a:rPr lang="en-US" sz="4400" dirty="0" smtClean="0"/>
              <a:t>3. Standards</a:t>
            </a:r>
            <a:endParaRPr lang="en-US" sz="4400" dirty="0"/>
          </a:p>
          <a:p>
            <a:pPr marL="0" indent="0" algn="ctr">
              <a:buNone/>
            </a:pPr>
            <a:r>
              <a:rPr lang="en-US" sz="4400" dirty="0" smtClean="0"/>
              <a:t>c. Changes to Some Transactions</a:t>
            </a:r>
          </a:p>
        </p:txBody>
      </p:sp>
      <p:sp>
        <p:nvSpPr>
          <p:cNvPr id="2" name="Slide Number Placeholder 1"/>
          <p:cNvSpPr>
            <a:spLocks noGrp="1"/>
          </p:cNvSpPr>
          <p:nvPr>
            <p:ph type="sldNum" sz="quarter" idx="12"/>
          </p:nvPr>
        </p:nvSpPr>
        <p:spPr/>
        <p:txBody>
          <a:bodyPr/>
          <a:lstStyle/>
          <a:p>
            <a:fld id="{3AB84085-B6EE-4CF7-9BA2-E0394420AE08}" type="slidenum">
              <a:rPr lang="en-US" smtClean="0"/>
              <a:t>71</a:t>
            </a:fld>
            <a:endParaRPr lang="en-US"/>
          </a:p>
        </p:txBody>
      </p:sp>
    </p:spTree>
    <p:extLst>
      <p:ext uri="{BB962C8B-B14F-4D97-AF65-F5344CB8AC3E}">
        <p14:creationId xmlns:p14="http://schemas.microsoft.com/office/powerpoint/2010/main" val="10595010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a:p>
          <a:p>
            <a:pPr marL="0" indent="0" algn="ctr">
              <a:buNone/>
            </a:pPr>
            <a:r>
              <a:rPr lang="en-US" sz="4400" dirty="0" smtClean="0"/>
              <a:t>4. Data Stewardship</a:t>
            </a:r>
            <a:endParaRPr lang="en-US" sz="4400" dirty="0"/>
          </a:p>
          <a:p>
            <a:pPr marL="0" indent="0">
              <a:buNone/>
            </a:pPr>
            <a:endParaRPr lang="en-US" sz="4400" dirty="0" smtClean="0"/>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72</a:t>
            </a:fld>
            <a:endParaRPr lang="en-US"/>
          </a:p>
        </p:txBody>
      </p:sp>
    </p:spTree>
    <p:extLst>
      <p:ext uri="{BB962C8B-B14F-4D97-AF65-F5344CB8AC3E}">
        <p14:creationId xmlns:p14="http://schemas.microsoft.com/office/powerpoint/2010/main" val="10951342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Data Stewardship</a:t>
            </a:r>
            <a:br>
              <a:rPr lang="en-US" sz="3600" dirty="0" smtClean="0"/>
            </a:br>
            <a:endParaRPr lang="en-US" sz="3600" dirty="0"/>
          </a:p>
        </p:txBody>
      </p:sp>
      <p:sp>
        <p:nvSpPr>
          <p:cNvPr id="5" name="Content Placeholder 4"/>
          <p:cNvSpPr>
            <a:spLocks noGrp="1"/>
          </p:cNvSpPr>
          <p:nvPr>
            <p:ph idx="1"/>
          </p:nvPr>
        </p:nvSpPr>
        <p:spPr>
          <a:xfrm>
            <a:off x="457200" y="1524000"/>
            <a:ext cx="8229600" cy="4602163"/>
          </a:xfrm>
        </p:spPr>
        <p:txBody>
          <a:bodyPr>
            <a:normAutofit fontScale="92500" lnSpcReduction="10000"/>
          </a:bodyPr>
          <a:lstStyle/>
          <a:p>
            <a:r>
              <a:rPr lang="en-US" sz="3600" dirty="0" smtClean="0"/>
              <a:t>If a unit experiences “intentional disregard” from another unit regarding standards this should be escalated to HRRIS for resolution.</a:t>
            </a:r>
          </a:p>
          <a:p>
            <a:r>
              <a:rPr lang="en-US" sz="3600" dirty="0" smtClean="0"/>
              <a:t>SUGGESTION:  If you opt to develop an approval agreement between units on certain transactions that can be done without additional approval, please consider sending this agreement to HRRIS.  This will expedite issue resolution.</a:t>
            </a:r>
          </a:p>
          <a:p>
            <a:endParaRPr lang="en-US" b="1" dirty="0" smtClean="0"/>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73</a:t>
            </a:fld>
            <a:endParaRPr lang="en-US"/>
          </a:p>
        </p:txBody>
      </p:sp>
      <p:sp>
        <p:nvSpPr>
          <p:cNvPr id="6" name="Rectangular Callout 5"/>
          <p:cNvSpPr/>
          <p:nvPr/>
        </p:nvSpPr>
        <p:spPr>
          <a:xfrm>
            <a:off x="533400" y="381000"/>
            <a:ext cx="2209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“Prove to me that I cannot do this.”</a:t>
            </a:r>
          </a:p>
        </p:txBody>
      </p:sp>
      <p:sp>
        <p:nvSpPr>
          <p:cNvPr id="7" name="Rectangular Callout 6"/>
          <p:cNvSpPr/>
          <p:nvPr/>
        </p:nvSpPr>
        <p:spPr>
          <a:xfrm>
            <a:off x="6477000" y="381000"/>
            <a:ext cx="2209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“It’s easier if I just do it this way.”</a:t>
            </a:r>
          </a:p>
        </p:txBody>
      </p:sp>
    </p:spTree>
    <p:extLst>
      <p:ext uri="{BB962C8B-B14F-4D97-AF65-F5344CB8AC3E}">
        <p14:creationId xmlns:p14="http://schemas.microsoft.com/office/powerpoint/2010/main" val="22966988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Data Stewardship</a:t>
            </a:r>
            <a:br>
              <a:rPr lang="en-US" sz="3600" dirty="0" smtClean="0"/>
            </a:br>
            <a:r>
              <a:rPr lang="en-US" sz="3600" dirty="0" smtClean="0"/>
              <a:t>Regents Communications</a:t>
            </a:r>
            <a:endParaRPr lang="en-US" sz="3600" dirty="0"/>
          </a:p>
        </p:txBody>
      </p:sp>
      <p:sp>
        <p:nvSpPr>
          <p:cNvPr id="5" name="Content Placeholder 4"/>
          <p:cNvSpPr>
            <a:spLocks noGrp="1"/>
          </p:cNvSpPr>
          <p:nvPr>
            <p:ph idx="1"/>
          </p:nvPr>
        </p:nvSpPr>
        <p:spPr>
          <a:xfrm>
            <a:off x="457200" y="1524000"/>
            <a:ext cx="8229600" cy="4602163"/>
          </a:xfrm>
        </p:spPr>
        <p:txBody>
          <a:bodyPr>
            <a:normAutofit fontScale="77500" lnSpcReduction="20000"/>
          </a:bodyPr>
          <a:lstStyle/>
          <a:p>
            <a:r>
              <a:rPr lang="en-US" sz="3600" dirty="0" smtClean="0"/>
              <a:t>HRRIS will monitor each Regents Meeting agenda and minutes for decisions that impact appointment transactions.</a:t>
            </a:r>
          </a:p>
          <a:p>
            <a:r>
              <a:rPr lang="en-US" sz="3600" dirty="0" smtClean="0"/>
              <a:t>HRRIS will monitor the system data and university personnel folder to ensure appointments requiring Regents Communications have been appropriately processed.</a:t>
            </a:r>
          </a:p>
          <a:p>
            <a:r>
              <a:rPr lang="en-US" sz="3600" dirty="0" smtClean="0"/>
              <a:t>HRRIS will work with University Compensation to ensure “Acting” and “Interim” </a:t>
            </a:r>
            <a:r>
              <a:rPr lang="en-US" sz="3600" dirty="0" err="1" smtClean="0"/>
              <a:t>Jobcodes</a:t>
            </a:r>
            <a:r>
              <a:rPr lang="en-US" sz="3600" dirty="0" smtClean="0"/>
              <a:t> are available upon a Regents Communication approval.</a:t>
            </a:r>
            <a:endParaRPr lang="en-US" dirty="0" smtClean="0"/>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74</a:t>
            </a:fld>
            <a:endParaRPr lang="en-US"/>
          </a:p>
        </p:txBody>
      </p:sp>
      <p:sp>
        <p:nvSpPr>
          <p:cNvPr id="6" name="Rectangular Callout 5"/>
          <p:cNvSpPr/>
          <p:nvPr/>
        </p:nvSpPr>
        <p:spPr>
          <a:xfrm>
            <a:off x="533400" y="381000"/>
            <a:ext cx="2209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“Prove to me that I cannot do this.”</a:t>
            </a:r>
          </a:p>
        </p:txBody>
      </p:sp>
      <p:sp>
        <p:nvSpPr>
          <p:cNvPr id="7" name="Rectangular Callout 6"/>
          <p:cNvSpPr/>
          <p:nvPr/>
        </p:nvSpPr>
        <p:spPr>
          <a:xfrm>
            <a:off x="6477000" y="381000"/>
            <a:ext cx="2209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“It’s easier if I just do it this way.”</a:t>
            </a:r>
          </a:p>
        </p:txBody>
      </p:sp>
    </p:spTree>
    <p:extLst>
      <p:ext uri="{BB962C8B-B14F-4D97-AF65-F5344CB8AC3E}">
        <p14:creationId xmlns:p14="http://schemas.microsoft.com/office/powerpoint/2010/main" val="28451844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Data Stewardship</a:t>
            </a:r>
            <a:br>
              <a:rPr lang="en-US" sz="3600" dirty="0" smtClean="0"/>
            </a:br>
            <a:r>
              <a:rPr lang="en-US" sz="3600" dirty="0" smtClean="0"/>
              <a:t>Monitoring Data Integrity</a:t>
            </a:r>
            <a:endParaRPr lang="en-US" sz="3600" dirty="0"/>
          </a:p>
        </p:txBody>
      </p:sp>
      <p:sp>
        <p:nvSpPr>
          <p:cNvPr id="5" name="Content Placeholder 4"/>
          <p:cNvSpPr>
            <a:spLocks noGrp="1"/>
          </p:cNvSpPr>
          <p:nvPr>
            <p:ph idx="1"/>
          </p:nvPr>
        </p:nvSpPr>
        <p:spPr>
          <a:xfrm>
            <a:off x="457200" y="1524000"/>
            <a:ext cx="8229600" cy="4602163"/>
          </a:xfrm>
        </p:spPr>
        <p:txBody>
          <a:bodyPr>
            <a:normAutofit/>
          </a:bodyPr>
          <a:lstStyle/>
          <a:p>
            <a:r>
              <a:rPr lang="en-US" sz="3600" dirty="0" smtClean="0"/>
              <a:t>HRRIS will evaluate and modify existing audit queries and change internal processes to support new standards.</a:t>
            </a:r>
          </a:p>
          <a:p>
            <a:r>
              <a:rPr lang="en-US" sz="3600" dirty="0" smtClean="0"/>
              <a:t>HRRIS will ‘communicate, collaborate and coordinate’ with SSC to maintain and develop interoperable services.</a:t>
            </a:r>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75</a:t>
            </a:fld>
            <a:endParaRPr lang="en-US"/>
          </a:p>
        </p:txBody>
      </p:sp>
      <p:sp>
        <p:nvSpPr>
          <p:cNvPr id="6" name="Rectangular Callout 5"/>
          <p:cNvSpPr/>
          <p:nvPr/>
        </p:nvSpPr>
        <p:spPr>
          <a:xfrm>
            <a:off x="533400" y="381000"/>
            <a:ext cx="2209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“Prove to me that I cannot do this.”</a:t>
            </a:r>
          </a:p>
        </p:txBody>
      </p:sp>
      <p:sp>
        <p:nvSpPr>
          <p:cNvPr id="7" name="Rectangular Callout 6"/>
          <p:cNvSpPr/>
          <p:nvPr/>
        </p:nvSpPr>
        <p:spPr>
          <a:xfrm>
            <a:off x="6477000" y="381000"/>
            <a:ext cx="2209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“It’s easier if I just do it this way.”</a:t>
            </a:r>
          </a:p>
        </p:txBody>
      </p:sp>
    </p:spTree>
    <p:extLst>
      <p:ext uri="{BB962C8B-B14F-4D97-AF65-F5344CB8AC3E}">
        <p14:creationId xmlns:p14="http://schemas.microsoft.com/office/powerpoint/2010/main" val="3646655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Data Stewardship</a:t>
            </a:r>
            <a:br>
              <a:rPr lang="en-US" sz="3600" dirty="0" smtClean="0"/>
            </a:br>
            <a:r>
              <a:rPr lang="en-US" sz="3600" dirty="0" smtClean="0"/>
              <a:t>Tier 3 Support to SSC</a:t>
            </a:r>
            <a:endParaRPr lang="en-US" sz="3600" dirty="0"/>
          </a:p>
        </p:txBody>
      </p:sp>
      <p:sp>
        <p:nvSpPr>
          <p:cNvPr id="5" name="Content Placeholder 4"/>
          <p:cNvSpPr>
            <a:spLocks noGrp="1"/>
          </p:cNvSpPr>
          <p:nvPr>
            <p:ph idx="1"/>
          </p:nvPr>
        </p:nvSpPr>
        <p:spPr>
          <a:xfrm>
            <a:off x="457200" y="1524000"/>
            <a:ext cx="8229600" cy="4602163"/>
          </a:xfrm>
        </p:spPr>
        <p:txBody>
          <a:bodyPr>
            <a:normAutofit/>
          </a:bodyPr>
          <a:lstStyle/>
          <a:p>
            <a:r>
              <a:rPr lang="en-US" sz="3600" dirty="0" smtClean="0"/>
              <a:t>HRRIS will provide expertise in handling complex transactions, exceptions to transaction standards as well as ad hoc HR report support.</a:t>
            </a:r>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76</a:t>
            </a:fld>
            <a:endParaRPr lang="en-US"/>
          </a:p>
        </p:txBody>
      </p:sp>
      <p:sp>
        <p:nvSpPr>
          <p:cNvPr id="6" name="Rectangular Callout 5"/>
          <p:cNvSpPr/>
          <p:nvPr/>
        </p:nvSpPr>
        <p:spPr>
          <a:xfrm>
            <a:off x="533400" y="381000"/>
            <a:ext cx="2209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“Prove to me that I cannot do this.”</a:t>
            </a:r>
          </a:p>
        </p:txBody>
      </p:sp>
      <p:sp>
        <p:nvSpPr>
          <p:cNvPr id="7" name="Rectangular Callout 6"/>
          <p:cNvSpPr/>
          <p:nvPr/>
        </p:nvSpPr>
        <p:spPr>
          <a:xfrm>
            <a:off x="6477000" y="381000"/>
            <a:ext cx="2209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“It’s easier if I just do it this way.”</a:t>
            </a:r>
          </a:p>
        </p:txBody>
      </p:sp>
    </p:spTree>
    <p:extLst>
      <p:ext uri="{BB962C8B-B14F-4D97-AF65-F5344CB8AC3E}">
        <p14:creationId xmlns:p14="http://schemas.microsoft.com/office/powerpoint/2010/main" val="37046118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smtClean="0"/>
          </a:p>
          <a:p>
            <a:pPr marL="0" indent="0" algn="ctr">
              <a:buNone/>
            </a:pPr>
            <a:r>
              <a:rPr lang="en-US" sz="4400" b="1" dirty="0" smtClean="0"/>
              <a:t>End of</a:t>
            </a:r>
            <a:endParaRPr lang="en-US" sz="4400" b="1" dirty="0"/>
          </a:p>
          <a:p>
            <a:pPr marL="0" indent="0" algn="ctr">
              <a:buNone/>
            </a:pPr>
            <a:r>
              <a:rPr lang="en-US" sz="4400" dirty="0" smtClean="0"/>
              <a:t>4. Data Stewardship</a:t>
            </a:r>
            <a:endParaRPr lang="en-US" sz="4400" dirty="0"/>
          </a:p>
          <a:p>
            <a:pPr marL="0" indent="0">
              <a:buNone/>
            </a:pPr>
            <a:endParaRPr lang="en-US" sz="4400" dirty="0" smtClean="0"/>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77</a:t>
            </a:fld>
            <a:endParaRPr lang="en-US"/>
          </a:p>
        </p:txBody>
      </p:sp>
    </p:spTree>
    <p:extLst>
      <p:ext uri="{BB962C8B-B14F-4D97-AF65-F5344CB8AC3E}">
        <p14:creationId xmlns:p14="http://schemas.microsoft.com/office/powerpoint/2010/main" val="13791367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a:p>
          <a:p>
            <a:pPr marL="0" indent="0" algn="ctr">
              <a:buNone/>
            </a:pPr>
            <a:r>
              <a:rPr lang="en-US" sz="4400" dirty="0" smtClean="0"/>
              <a:t>5. Process Change</a:t>
            </a:r>
            <a:endParaRPr lang="en-US" sz="4400" dirty="0"/>
          </a:p>
          <a:p>
            <a:pPr marL="0" indent="0">
              <a:buNone/>
            </a:pPr>
            <a:endParaRPr lang="en-US" sz="4400" dirty="0" smtClean="0"/>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78</a:t>
            </a:fld>
            <a:endParaRPr lang="en-US"/>
          </a:p>
        </p:txBody>
      </p:sp>
    </p:spTree>
    <p:extLst>
      <p:ext uri="{BB962C8B-B14F-4D97-AF65-F5344CB8AC3E}">
        <p14:creationId xmlns:p14="http://schemas.microsoft.com/office/powerpoint/2010/main" val="32248402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Process Change</a:t>
            </a:r>
            <a:br>
              <a:rPr lang="en-US" sz="3600" dirty="0" smtClean="0"/>
            </a:br>
            <a:r>
              <a:rPr lang="en-US" sz="3600" dirty="0" smtClean="0"/>
              <a:t>First Point of Contact</a:t>
            </a:r>
            <a:endParaRPr lang="en-US" sz="3600" dirty="0"/>
          </a:p>
        </p:txBody>
      </p:sp>
      <p:sp>
        <p:nvSpPr>
          <p:cNvPr id="5" name="Content Placeholder 4"/>
          <p:cNvSpPr>
            <a:spLocks noGrp="1"/>
          </p:cNvSpPr>
          <p:nvPr>
            <p:ph idx="1"/>
          </p:nvPr>
        </p:nvSpPr>
        <p:spPr>
          <a:xfrm>
            <a:off x="457200" y="1524000"/>
            <a:ext cx="8229600" cy="4602163"/>
          </a:xfrm>
        </p:spPr>
        <p:txBody>
          <a:bodyPr>
            <a:normAutofit fontScale="70000" lnSpcReduction="20000"/>
          </a:bodyPr>
          <a:lstStyle/>
          <a:p>
            <a:pPr marL="0" indent="0" algn="ctr">
              <a:buNone/>
            </a:pPr>
            <a:r>
              <a:rPr lang="en-US" sz="3600" dirty="0" smtClean="0"/>
              <a:t>Shared Services Center</a:t>
            </a:r>
          </a:p>
          <a:p>
            <a:r>
              <a:rPr lang="en-US" dirty="0" smtClean="0"/>
              <a:t>Call (734) 615-2000</a:t>
            </a:r>
          </a:p>
          <a:p>
            <a:r>
              <a:rPr lang="en-US" dirty="0" smtClean="0"/>
              <a:t>FAX (734) 763-1283</a:t>
            </a:r>
          </a:p>
          <a:p>
            <a:r>
              <a:rPr lang="en-US" dirty="0" smtClean="0"/>
              <a:t>Campus Mail (one of two addresses)</a:t>
            </a:r>
          </a:p>
          <a:p>
            <a:pPr marL="0" indent="0">
              <a:buNone/>
            </a:pPr>
            <a:endParaRPr lang="en-US" dirty="0" smtClean="0"/>
          </a:p>
          <a:p>
            <a:pPr marL="400050" lvl="1" indent="0">
              <a:buNone/>
            </a:pPr>
            <a:r>
              <a:rPr lang="en-US" b="1" dirty="0"/>
              <a:t>SSC HR</a:t>
            </a:r>
            <a:r>
              <a:rPr lang="en-US" dirty="0"/>
              <a:t> </a:t>
            </a:r>
          </a:p>
          <a:p>
            <a:pPr marL="400050" lvl="1" indent="0">
              <a:buNone/>
            </a:pPr>
            <a:r>
              <a:rPr lang="en-US" dirty="0"/>
              <a:t>Wolverine Tower </a:t>
            </a:r>
          </a:p>
          <a:p>
            <a:pPr marL="400050" lvl="1" indent="0">
              <a:buNone/>
            </a:pPr>
            <a:r>
              <a:rPr lang="en-US" dirty="0"/>
              <a:t>3003 South State Street</a:t>
            </a:r>
          </a:p>
          <a:p>
            <a:pPr marL="400050" lvl="1" indent="0">
              <a:buNone/>
            </a:pPr>
            <a:r>
              <a:rPr lang="en-US" dirty="0"/>
              <a:t>Ann Arbor, MI </a:t>
            </a:r>
            <a:r>
              <a:rPr lang="en-US" dirty="0" smtClean="0"/>
              <a:t>48109-</a:t>
            </a:r>
            <a:r>
              <a:rPr lang="en-US" b="1" dirty="0" smtClean="0"/>
              <a:t>1276</a:t>
            </a:r>
          </a:p>
          <a:p>
            <a:pPr marL="400050" lvl="1" indent="0">
              <a:buNone/>
            </a:pPr>
            <a:endParaRPr lang="en-US" dirty="0"/>
          </a:p>
          <a:p>
            <a:pPr marL="400050" lvl="1" indent="0">
              <a:buNone/>
            </a:pPr>
            <a:r>
              <a:rPr lang="en-US" b="1" dirty="0"/>
              <a:t>SSC Personnel File Only</a:t>
            </a:r>
          </a:p>
          <a:p>
            <a:pPr marL="400050" lvl="1" indent="0">
              <a:buNone/>
            </a:pPr>
            <a:r>
              <a:rPr lang="en-US" dirty="0"/>
              <a:t>Wolverine Tower</a:t>
            </a:r>
          </a:p>
          <a:p>
            <a:pPr marL="400050" lvl="1" indent="0">
              <a:buNone/>
            </a:pPr>
            <a:r>
              <a:rPr lang="en-US" dirty="0"/>
              <a:t>3003 South State Street</a:t>
            </a:r>
          </a:p>
          <a:p>
            <a:pPr marL="400050" lvl="1" indent="0">
              <a:buNone/>
            </a:pPr>
            <a:r>
              <a:rPr lang="en-US" dirty="0"/>
              <a:t>Ann Arbor, MI </a:t>
            </a:r>
            <a:r>
              <a:rPr lang="en-US" dirty="0" smtClean="0"/>
              <a:t>48109-</a:t>
            </a:r>
            <a:r>
              <a:rPr lang="en-US" b="1" dirty="0" smtClean="0"/>
              <a:t>1271</a:t>
            </a:r>
            <a:endParaRPr lang="en-US" b="1" dirty="0"/>
          </a:p>
        </p:txBody>
      </p:sp>
      <p:sp>
        <p:nvSpPr>
          <p:cNvPr id="2" name="Slide Number Placeholder 1"/>
          <p:cNvSpPr>
            <a:spLocks noGrp="1"/>
          </p:cNvSpPr>
          <p:nvPr>
            <p:ph type="sldNum" sz="quarter" idx="12"/>
          </p:nvPr>
        </p:nvSpPr>
        <p:spPr/>
        <p:txBody>
          <a:bodyPr/>
          <a:lstStyle/>
          <a:p>
            <a:fld id="{3AB84085-B6EE-4CF7-9BA2-E0394420AE08}" type="slidenum">
              <a:rPr lang="en-US" smtClean="0"/>
              <a:t>79</a:t>
            </a:fld>
            <a:endParaRPr lang="en-US"/>
          </a:p>
        </p:txBody>
      </p:sp>
      <p:sp>
        <p:nvSpPr>
          <p:cNvPr id="3" name="Rectangle 2"/>
          <p:cNvSpPr/>
          <p:nvPr/>
        </p:nvSpPr>
        <p:spPr>
          <a:xfrm>
            <a:off x="304800" y="304800"/>
            <a:ext cx="2362200" cy="1323439"/>
          </a:xfrm>
          <a:prstGeom prst="rect">
            <a:avLst/>
          </a:prstGeom>
        </p:spPr>
        <p:txBody>
          <a:bodyPr wrap="square">
            <a:spAutoFit/>
          </a:bodyPr>
          <a:lstStyle/>
          <a:p>
            <a:r>
              <a:rPr lang="en-US" sz="1600" b="1" dirty="0" err="1">
                <a:solidFill>
                  <a:srgbClr val="0000FF"/>
                </a:solidFill>
                <a:effectLst>
                  <a:outerShdw blurRad="38100" dist="38100" dir="2700000" algn="tl">
                    <a:srgbClr val="000000">
                      <a:alpha val="43137"/>
                    </a:srgbClr>
                  </a:outerShdw>
                </a:effectLst>
              </a:rPr>
              <a:t>Attn</a:t>
            </a:r>
            <a:r>
              <a:rPr lang="en-US" sz="1600" b="1" dirty="0">
                <a:solidFill>
                  <a:srgbClr val="0000FF"/>
                </a:solidFill>
                <a:effectLst>
                  <a:outerShdw blurRad="38100" dist="38100" dir="2700000" algn="tl">
                    <a:srgbClr val="000000">
                      <a:alpha val="43137"/>
                    </a:srgbClr>
                  </a:outerShdw>
                </a:effectLst>
              </a:rPr>
              <a:t> Dearborn and Flint Administrators: </a:t>
            </a:r>
            <a:r>
              <a:rPr lang="en-US" sz="1600" b="1" dirty="0" smtClean="0">
                <a:solidFill>
                  <a:srgbClr val="0000FF"/>
                </a:solidFill>
                <a:effectLst>
                  <a:outerShdw blurRad="38100" dist="38100" dir="2700000" algn="tl">
                    <a:srgbClr val="000000">
                      <a:alpha val="43137"/>
                    </a:srgbClr>
                  </a:outerShdw>
                </a:effectLst>
              </a:rPr>
              <a:t>This page is only applicable to your campus Central HR representative(s).</a:t>
            </a:r>
            <a:endParaRPr lang="en-US" sz="1600" dirty="0"/>
          </a:p>
        </p:txBody>
      </p:sp>
    </p:spTree>
    <p:extLst>
      <p:ext uri="{BB962C8B-B14F-4D97-AF65-F5344CB8AC3E}">
        <p14:creationId xmlns:p14="http://schemas.microsoft.com/office/powerpoint/2010/main" val="458181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Introduction</a:t>
            </a:r>
            <a:br>
              <a:rPr lang="en-US" sz="3600" dirty="0" smtClean="0"/>
            </a:br>
            <a:r>
              <a:rPr lang="en-US" sz="3600" dirty="0" smtClean="0"/>
              <a:t>How Do I Initiate A Transaction</a:t>
            </a:r>
            <a:endParaRPr lang="en-US" sz="3600" dirty="0"/>
          </a:p>
        </p:txBody>
      </p:sp>
      <p:sp>
        <p:nvSpPr>
          <p:cNvPr id="2" name="Slide Number Placeholder 1"/>
          <p:cNvSpPr>
            <a:spLocks noGrp="1"/>
          </p:cNvSpPr>
          <p:nvPr>
            <p:ph type="sldNum" sz="quarter" idx="12"/>
          </p:nvPr>
        </p:nvSpPr>
        <p:spPr/>
        <p:txBody>
          <a:bodyPr/>
          <a:lstStyle/>
          <a:p>
            <a:fld id="{3AB84085-B6EE-4CF7-9BA2-E0394420AE08}" type="slidenum">
              <a:rPr lang="en-US" smtClean="0"/>
              <a:t>8</a:t>
            </a:fld>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3503" y="1600200"/>
            <a:ext cx="749699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6310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Process Change</a:t>
            </a:r>
            <a:br>
              <a:rPr lang="en-US" sz="3600" dirty="0" smtClean="0"/>
            </a:br>
            <a:r>
              <a:rPr lang="en-US" sz="3600" dirty="0" smtClean="0"/>
              <a:t>First Point of Contact</a:t>
            </a:r>
            <a:endParaRPr lang="en-US" sz="3600" dirty="0"/>
          </a:p>
        </p:txBody>
      </p:sp>
      <p:sp>
        <p:nvSpPr>
          <p:cNvPr id="5" name="Content Placeholder 4"/>
          <p:cNvSpPr>
            <a:spLocks noGrp="1"/>
          </p:cNvSpPr>
          <p:nvPr>
            <p:ph idx="1"/>
          </p:nvPr>
        </p:nvSpPr>
        <p:spPr>
          <a:xfrm>
            <a:off x="457200" y="1524000"/>
            <a:ext cx="8229600" cy="4602163"/>
          </a:xfrm>
        </p:spPr>
        <p:txBody>
          <a:bodyPr>
            <a:normAutofit fontScale="92500" lnSpcReduction="10000"/>
          </a:bodyPr>
          <a:lstStyle/>
          <a:p>
            <a:pPr marL="0" indent="0" algn="ctr">
              <a:buNone/>
            </a:pPr>
            <a:r>
              <a:rPr lang="en-US" sz="3600" dirty="0" smtClean="0"/>
              <a:t>Shared Services Center</a:t>
            </a:r>
          </a:p>
          <a:p>
            <a:pPr marL="0" indent="0">
              <a:buNone/>
            </a:pPr>
            <a:r>
              <a:rPr lang="en-US" dirty="0"/>
              <a:t> </a:t>
            </a:r>
            <a:r>
              <a:rPr lang="en-US" u="sng" dirty="0" smtClean="0">
                <a:uFill>
                  <a:solidFill>
                    <a:schemeClr val="bg1"/>
                  </a:solidFill>
                </a:uFill>
                <a:hlinkClick r:id="rId3"/>
              </a:rPr>
              <a:t>SSC.HR</a:t>
            </a:r>
            <a:r>
              <a:rPr lang="en-US" u="sng" dirty="0" smtClean="0">
                <a:uFill>
                  <a:solidFill>
                    <a:schemeClr val="bg1"/>
                  </a:solidFill>
                </a:uFill>
                <a:hlinkClick r:id="rId3"/>
              </a:rPr>
              <a:t>.</a:t>
            </a:r>
            <a:r>
              <a:rPr lang="en-US" u="sng" dirty="0" smtClean="0">
                <a:uFill>
                  <a:solidFill>
                    <a:schemeClr val="bg1"/>
                  </a:solidFill>
                </a:uFill>
                <a:hlinkClick r:id="rId4"/>
              </a:rPr>
              <a:t>AWF</a:t>
            </a:r>
            <a:r>
              <a:rPr lang="en-US" u="sng" dirty="0">
                <a:uFill>
                  <a:solidFill>
                    <a:schemeClr val="bg1"/>
                  </a:solidFill>
                </a:uFill>
                <a:hlinkClick r:id="rId3"/>
              </a:rPr>
              <a:t>.</a:t>
            </a:r>
            <a:r>
              <a:rPr lang="en-US" u="sng" dirty="0" smtClean="0">
                <a:uFill>
                  <a:solidFill>
                    <a:schemeClr val="bg1"/>
                  </a:solidFill>
                </a:uFill>
                <a:hlinkClick r:id="rId4"/>
              </a:rPr>
              <a:t>Exception@umich.edu</a:t>
            </a:r>
            <a:endParaRPr lang="en-US" u="sng" dirty="0" smtClean="0">
              <a:uFill>
                <a:solidFill>
                  <a:schemeClr val="bg1"/>
                </a:solidFill>
              </a:uFill>
            </a:endParaRPr>
          </a:p>
          <a:p>
            <a:pPr lvl="1"/>
            <a:r>
              <a:rPr lang="en-US" dirty="0"/>
              <a:t>Unit administrator's request for an exception to standard.  </a:t>
            </a:r>
            <a:r>
              <a:rPr lang="en-US" dirty="0" smtClean="0"/>
              <a:t>Initially members </a:t>
            </a:r>
            <a:r>
              <a:rPr lang="en-US" dirty="0"/>
              <a:t>will be HRRIS staff only and limited to HR Transaction </a:t>
            </a:r>
            <a:r>
              <a:rPr lang="en-US" dirty="0" smtClean="0"/>
              <a:t>Processing.</a:t>
            </a:r>
            <a:endParaRPr lang="en-US" dirty="0"/>
          </a:p>
          <a:p>
            <a:pPr marL="0" indent="0">
              <a:buNone/>
            </a:pPr>
            <a:r>
              <a:rPr lang="en-US" dirty="0"/>
              <a:t> </a:t>
            </a:r>
            <a:r>
              <a:rPr lang="en-US" u="sng" dirty="0" smtClean="0">
                <a:uFill>
                  <a:solidFill>
                    <a:schemeClr val="bg1"/>
                  </a:solidFill>
                </a:uFill>
                <a:hlinkClick r:id="rId5"/>
              </a:rPr>
              <a:t>SSC</a:t>
            </a:r>
            <a:r>
              <a:rPr lang="en-US" u="sng" dirty="0" smtClean="0">
                <a:uFill>
                  <a:solidFill>
                    <a:schemeClr val="bg1"/>
                  </a:solidFill>
                </a:uFill>
                <a:hlinkClick r:id="rId3"/>
              </a:rPr>
              <a:t>.</a:t>
            </a:r>
            <a:r>
              <a:rPr lang="en-US" u="sng" dirty="0" smtClean="0">
                <a:uFill>
                  <a:solidFill>
                    <a:schemeClr val="bg1"/>
                  </a:solidFill>
                </a:uFill>
                <a:hlinkClick r:id="rId5"/>
              </a:rPr>
              <a:t>HR</a:t>
            </a:r>
            <a:r>
              <a:rPr lang="en-US" u="sng" dirty="0" smtClean="0">
                <a:uFill>
                  <a:solidFill>
                    <a:schemeClr val="bg1"/>
                  </a:solidFill>
                </a:uFill>
                <a:hlinkClick r:id="rId3"/>
              </a:rPr>
              <a:t>.</a:t>
            </a:r>
            <a:r>
              <a:rPr lang="en-US" u="sng" dirty="0" smtClean="0">
                <a:uFill>
                  <a:solidFill>
                    <a:schemeClr val="bg1"/>
                  </a:solidFill>
                </a:uFill>
                <a:hlinkClick r:id="rId6"/>
              </a:rPr>
              <a:t>Alternative</a:t>
            </a:r>
            <a:r>
              <a:rPr lang="en-US" u="sng" dirty="0">
                <a:uFill>
                  <a:solidFill>
                    <a:schemeClr val="bg1"/>
                  </a:solidFill>
                </a:uFill>
                <a:hlinkClick r:id="rId3"/>
              </a:rPr>
              <a:t>.</a:t>
            </a:r>
            <a:r>
              <a:rPr lang="en-US" u="sng" dirty="0" smtClean="0">
                <a:uFill>
                  <a:solidFill>
                    <a:schemeClr val="bg1"/>
                  </a:solidFill>
                </a:uFill>
                <a:hlinkClick r:id="rId6"/>
              </a:rPr>
              <a:t>Process@umich.edu</a:t>
            </a:r>
            <a:endParaRPr lang="en-US" u="sng" dirty="0" smtClean="0">
              <a:uFill>
                <a:solidFill>
                  <a:schemeClr val="bg1"/>
                </a:solidFill>
              </a:uFill>
            </a:endParaRPr>
          </a:p>
          <a:p>
            <a:pPr lvl="1"/>
            <a:r>
              <a:rPr lang="en-US" dirty="0"/>
              <a:t>Unit administrator's request for </a:t>
            </a:r>
            <a:r>
              <a:rPr lang="en-US" dirty="0" smtClean="0"/>
              <a:t>an alternative </a:t>
            </a:r>
            <a:r>
              <a:rPr lang="en-US" dirty="0"/>
              <a:t>to processing a group of </a:t>
            </a:r>
            <a:r>
              <a:rPr lang="en-US" dirty="0" smtClean="0"/>
              <a:t>appointment updates one </a:t>
            </a:r>
            <a:r>
              <a:rPr lang="en-US" dirty="0"/>
              <a:t>transaction at a time.  </a:t>
            </a:r>
            <a:r>
              <a:rPr lang="en-US" dirty="0" smtClean="0"/>
              <a:t>Initially members </a:t>
            </a:r>
            <a:r>
              <a:rPr lang="en-US" dirty="0"/>
              <a:t>will be HRRIS staff only and limited to HR Transaction Processing.</a:t>
            </a:r>
          </a:p>
        </p:txBody>
      </p:sp>
      <p:sp>
        <p:nvSpPr>
          <p:cNvPr id="2" name="Slide Number Placeholder 1"/>
          <p:cNvSpPr>
            <a:spLocks noGrp="1"/>
          </p:cNvSpPr>
          <p:nvPr>
            <p:ph type="sldNum" sz="quarter" idx="12"/>
          </p:nvPr>
        </p:nvSpPr>
        <p:spPr/>
        <p:txBody>
          <a:bodyPr/>
          <a:lstStyle/>
          <a:p>
            <a:fld id="{3AB84085-B6EE-4CF7-9BA2-E0394420AE08}" type="slidenum">
              <a:rPr lang="en-US" smtClean="0"/>
              <a:t>80</a:t>
            </a:fld>
            <a:endParaRPr lang="en-US"/>
          </a:p>
        </p:txBody>
      </p:sp>
      <p:sp>
        <p:nvSpPr>
          <p:cNvPr id="6" name="Rectangle 5"/>
          <p:cNvSpPr/>
          <p:nvPr/>
        </p:nvSpPr>
        <p:spPr>
          <a:xfrm>
            <a:off x="304800" y="304800"/>
            <a:ext cx="2362200" cy="1323439"/>
          </a:xfrm>
          <a:prstGeom prst="rect">
            <a:avLst/>
          </a:prstGeom>
        </p:spPr>
        <p:txBody>
          <a:bodyPr wrap="square">
            <a:spAutoFit/>
          </a:bodyPr>
          <a:lstStyle/>
          <a:p>
            <a:r>
              <a:rPr lang="en-US" sz="1600" b="1" dirty="0" err="1">
                <a:solidFill>
                  <a:srgbClr val="0000FF"/>
                </a:solidFill>
                <a:effectLst>
                  <a:outerShdw blurRad="38100" dist="38100" dir="2700000" algn="tl">
                    <a:srgbClr val="000000">
                      <a:alpha val="43137"/>
                    </a:srgbClr>
                  </a:outerShdw>
                </a:effectLst>
              </a:rPr>
              <a:t>Attn</a:t>
            </a:r>
            <a:r>
              <a:rPr lang="en-US" sz="1600" b="1" dirty="0">
                <a:solidFill>
                  <a:srgbClr val="0000FF"/>
                </a:solidFill>
                <a:effectLst>
                  <a:outerShdw blurRad="38100" dist="38100" dir="2700000" algn="tl">
                    <a:srgbClr val="000000">
                      <a:alpha val="43137"/>
                    </a:srgbClr>
                  </a:outerShdw>
                </a:effectLst>
              </a:rPr>
              <a:t> Dearborn and Flint Administrators: </a:t>
            </a:r>
            <a:r>
              <a:rPr lang="en-US" sz="1600" b="1" dirty="0" smtClean="0">
                <a:solidFill>
                  <a:srgbClr val="0000FF"/>
                </a:solidFill>
                <a:effectLst>
                  <a:outerShdw blurRad="38100" dist="38100" dir="2700000" algn="tl">
                    <a:srgbClr val="000000">
                      <a:alpha val="43137"/>
                    </a:srgbClr>
                  </a:outerShdw>
                </a:effectLst>
              </a:rPr>
              <a:t>This page is only applicable to your campus Central HR representative(s).</a:t>
            </a:r>
            <a:endParaRPr lang="en-US" sz="1600" dirty="0"/>
          </a:p>
        </p:txBody>
      </p:sp>
    </p:spTree>
    <p:extLst>
      <p:ext uri="{BB962C8B-B14F-4D97-AF65-F5344CB8AC3E}">
        <p14:creationId xmlns:p14="http://schemas.microsoft.com/office/powerpoint/2010/main" val="25141670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Process Change</a:t>
            </a:r>
            <a:br>
              <a:rPr lang="en-US" sz="3600" dirty="0" smtClean="0"/>
            </a:br>
            <a:r>
              <a:rPr lang="en-US" sz="3600" dirty="0" smtClean="0"/>
              <a:t>First Point of Contact</a:t>
            </a:r>
            <a:endParaRPr lang="en-US" sz="3600" dirty="0"/>
          </a:p>
        </p:txBody>
      </p:sp>
      <p:sp>
        <p:nvSpPr>
          <p:cNvPr id="5" name="Content Placeholder 4"/>
          <p:cNvSpPr>
            <a:spLocks noGrp="1"/>
          </p:cNvSpPr>
          <p:nvPr>
            <p:ph idx="1"/>
          </p:nvPr>
        </p:nvSpPr>
        <p:spPr>
          <a:xfrm>
            <a:off x="457200" y="1524000"/>
            <a:ext cx="8229600" cy="4602163"/>
          </a:xfrm>
        </p:spPr>
        <p:txBody>
          <a:bodyPr>
            <a:normAutofit lnSpcReduction="10000"/>
          </a:bodyPr>
          <a:lstStyle/>
          <a:p>
            <a:pPr marL="0" indent="0" algn="ctr">
              <a:buNone/>
            </a:pPr>
            <a:r>
              <a:rPr lang="en-US" sz="3600" dirty="0" smtClean="0"/>
              <a:t>Shared Services Center</a:t>
            </a:r>
          </a:p>
          <a:p>
            <a:pPr marL="0" indent="0">
              <a:buNone/>
            </a:pPr>
            <a:r>
              <a:rPr lang="en-US" dirty="0"/>
              <a:t> </a:t>
            </a:r>
            <a:r>
              <a:rPr lang="en-US" u="sng" dirty="0" smtClean="0">
                <a:uFill>
                  <a:solidFill>
                    <a:schemeClr val="bg1"/>
                  </a:solidFill>
                </a:uFill>
                <a:hlinkClick r:id="rId3"/>
              </a:rPr>
              <a:t>SSC</a:t>
            </a:r>
            <a:r>
              <a:rPr lang="en-US" u="sng" dirty="0" smtClean="0">
                <a:uFill>
                  <a:solidFill>
                    <a:schemeClr val="bg1"/>
                  </a:solidFill>
                </a:uFill>
                <a:hlinkClick r:id="rId4"/>
              </a:rPr>
              <a:t>.</a:t>
            </a:r>
            <a:r>
              <a:rPr lang="en-US" u="sng" dirty="0" smtClean="0">
                <a:uFill>
                  <a:solidFill>
                    <a:schemeClr val="bg1"/>
                  </a:solidFill>
                </a:uFill>
                <a:hlinkClick r:id="rId5"/>
              </a:rPr>
              <a:t>HR</a:t>
            </a:r>
            <a:r>
              <a:rPr lang="en-US" u="sng" dirty="0" smtClean="0">
                <a:uFill>
                  <a:solidFill>
                    <a:schemeClr val="bg1"/>
                  </a:solidFill>
                </a:uFill>
                <a:hlinkClick r:id="rId4"/>
              </a:rPr>
              <a:t>.</a:t>
            </a:r>
            <a:r>
              <a:rPr lang="en-US" u="sng" dirty="0" smtClean="0">
                <a:uFill>
                  <a:solidFill>
                    <a:schemeClr val="bg1"/>
                  </a:solidFill>
                </a:uFill>
                <a:hlinkClick r:id="rId5"/>
              </a:rPr>
              <a:t>Batch</a:t>
            </a:r>
            <a:r>
              <a:rPr lang="en-US" u="sng" dirty="0">
                <a:uFill>
                  <a:solidFill>
                    <a:schemeClr val="bg1"/>
                  </a:solidFill>
                </a:uFill>
                <a:hlinkClick r:id="rId4"/>
              </a:rPr>
              <a:t>.</a:t>
            </a:r>
            <a:r>
              <a:rPr lang="en-US" u="sng" dirty="0" smtClean="0">
                <a:uFill>
                  <a:solidFill>
                    <a:schemeClr val="bg1"/>
                  </a:solidFill>
                </a:uFill>
                <a:hlinkClick r:id="rId5"/>
              </a:rPr>
              <a:t>Toolkit@umich.edu</a:t>
            </a:r>
            <a:endParaRPr lang="en-US" u="sng" dirty="0" smtClean="0">
              <a:uFill>
                <a:solidFill>
                  <a:schemeClr val="bg1"/>
                </a:solidFill>
              </a:uFill>
            </a:endParaRPr>
          </a:p>
          <a:p>
            <a:pPr lvl="1"/>
            <a:r>
              <a:rPr lang="en-US" dirty="0"/>
              <a:t>Unit administrator's request either the "One Time Additional Pay" or "Work Address/Phone" Batch Toolkit.  The </a:t>
            </a:r>
            <a:r>
              <a:rPr lang="en-US" dirty="0" err="1"/>
              <a:t>eMail</a:t>
            </a:r>
            <a:r>
              <a:rPr lang="en-US" dirty="0"/>
              <a:t> will replace the HRRIS Customer Service Team </a:t>
            </a:r>
            <a:r>
              <a:rPr lang="en-US" dirty="0" err="1"/>
              <a:t>eMail</a:t>
            </a:r>
            <a:r>
              <a:rPr lang="en-US" dirty="0"/>
              <a:t> group currently in the </a:t>
            </a:r>
            <a:r>
              <a:rPr lang="en-US" dirty="0" err="1"/>
              <a:t>MyLinc</a:t>
            </a:r>
            <a:r>
              <a:rPr lang="en-US" dirty="0"/>
              <a:t> Documentation</a:t>
            </a:r>
            <a:r>
              <a:rPr lang="en-US" dirty="0" smtClean="0"/>
              <a:t>.</a:t>
            </a:r>
          </a:p>
          <a:p>
            <a:pPr marL="0" indent="0">
              <a:buNone/>
            </a:pPr>
            <a:r>
              <a:rPr lang="en-US" u="sng" dirty="0" smtClean="0">
                <a:uFill>
                  <a:solidFill>
                    <a:schemeClr val="bg1"/>
                  </a:solidFill>
                </a:uFill>
                <a:hlinkClick r:id="rId6"/>
              </a:rPr>
              <a:t>SSC</a:t>
            </a:r>
            <a:r>
              <a:rPr lang="en-US" u="sng" dirty="0" smtClean="0">
                <a:uFill>
                  <a:solidFill>
                    <a:schemeClr val="bg1"/>
                  </a:solidFill>
                </a:uFill>
                <a:hlinkClick r:id="rId4"/>
              </a:rPr>
              <a:t>.</a:t>
            </a:r>
            <a:r>
              <a:rPr lang="en-US" u="sng" dirty="0" smtClean="0">
                <a:uFill>
                  <a:solidFill>
                    <a:schemeClr val="bg1"/>
                  </a:solidFill>
                </a:uFill>
                <a:hlinkClick r:id="rId6"/>
              </a:rPr>
              <a:t>HR</a:t>
            </a:r>
            <a:r>
              <a:rPr lang="en-US" u="sng" dirty="0" smtClean="0">
                <a:uFill>
                  <a:solidFill>
                    <a:schemeClr val="bg1"/>
                  </a:solidFill>
                </a:uFill>
                <a:hlinkClick r:id="rId4"/>
              </a:rPr>
              <a:t>.</a:t>
            </a:r>
            <a:r>
              <a:rPr lang="en-US" u="sng" dirty="0" smtClean="0">
                <a:uFill>
                  <a:solidFill>
                    <a:schemeClr val="bg1"/>
                  </a:solidFill>
                </a:uFill>
                <a:hlinkClick r:id="rId6"/>
              </a:rPr>
              <a:t>Emp</a:t>
            </a:r>
            <a:r>
              <a:rPr lang="en-US" u="sng" dirty="0">
                <a:uFill>
                  <a:solidFill>
                    <a:schemeClr val="bg1"/>
                  </a:solidFill>
                </a:uFill>
                <a:hlinkClick r:id="rId4"/>
              </a:rPr>
              <a:t>.</a:t>
            </a:r>
            <a:r>
              <a:rPr lang="en-US" u="sng" dirty="0" smtClean="0">
                <a:uFill>
                  <a:solidFill>
                    <a:schemeClr val="bg1"/>
                  </a:solidFill>
                </a:uFill>
                <a:hlinkClick r:id="rId6"/>
              </a:rPr>
              <a:t>Verification@umich.edu</a:t>
            </a:r>
            <a:endParaRPr lang="en-US" u="sng" dirty="0" smtClean="0">
              <a:uFill>
                <a:solidFill>
                  <a:schemeClr val="bg1"/>
                </a:solidFill>
              </a:uFill>
            </a:endParaRPr>
          </a:p>
          <a:p>
            <a:pPr lvl="1"/>
            <a:r>
              <a:rPr lang="en-US" dirty="0" smtClean="0"/>
              <a:t>Employee/External </a:t>
            </a:r>
            <a:r>
              <a:rPr lang="en-US" dirty="0"/>
              <a:t>Vendor/Unit Administrator requests for a hard copy </a:t>
            </a:r>
            <a:r>
              <a:rPr lang="en-US" dirty="0" smtClean="0"/>
              <a:t>Employment Verification.</a:t>
            </a: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81</a:t>
            </a:fld>
            <a:endParaRPr lang="en-US"/>
          </a:p>
        </p:txBody>
      </p:sp>
      <p:sp>
        <p:nvSpPr>
          <p:cNvPr id="6" name="Rectangle 5"/>
          <p:cNvSpPr/>
          <p:nvPr/>
        </p:nvSpPr>
        <p:spPr>
          <a:xfrm>
            <a:off x="304800" y="304800"/>
            <a:ext cx="2362200" cy="1323439"/>
          </a:xfrm>
          <a:prstGeom prst="rect">
            <a:avLst/>
          </a:prstGeom>
        </p:spPr>
        <p:txBody>
          <a:bodyPr wrap="square">
            <a:spAutoFit/>
          </a:bodyPr>
          <a:lstStyle/>
          <a:p>
            <a:r>
              <a:rPr lang="en-US" sz="1600" b="1" dirty="0" err="1">
                <a:solidFill>
                  <a:srgbClr val="0000FF"/>
                </a:solidFill>
                <a:effectLst>
                  <a:outerShdw blurRad="38100" dist="38100" dir="2700000" algn="tl">
                    <a:srgbClr val="000000">
                      <a:alpha val="43137"/>
                    </a:srgbClr>
                  </a:outerShdw>
                </a:effectLst>
              </a:rPr>
              <a:t>Attn</a:t>
            </a:r>
            <a:r>
              <a:rPr lang="en-US" sz="1600" b="1" dirty="0">
                <a:solidFill>
                  <a:srgbClr val="0000FF"/>
                </a:solidFill>
                <a:effectLst>
                  <a:outerShdw blurRad="38100" dist="38100" dir="2700000" algn="tl">
                    <a:srgbClr val="000000">
                      <a:alpha val="43137"/>
                    </a:srgbClr>
                  </a:outerShdw>
                </a:effectLst>
              </a:rPr>
              <a:t> Dearborn and Flint Administrators: This page is only applicable to your campus Central HR representative(s).</a:t>
            </a:r>
          </a:p>
        </p:txBody>
      </p:sp>
    </p:spTree>
    <p:extLst>
      <p:ext uri="{BB962C8B-B14F-4D97-AF65-F5344CB8AC3E}">
        <p14:creationId xmlns:p14="http://schemas.microsoft.com/office/powerpoint/2010/main" val="5286135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Process Change</a:t>
            </a:r>
            <a:br>
              <a:rPr lang="en-US" sz="3600" dirty="0" smtClean="0"/>
            </a:br>
            <a:r>
              <a:rPr lang="en-US" sz="3600" dirty="0" smtClean="0"/>
              <a:t>First Point of Contact</a:t>
            </a:r>
            <a:endParaRPr lang="en-US" sz="3600" dirty="0"/>
          </a:p>
        </p:txBody>
      </p:sp>
      <p:sp>
        <p:nvSpPr>
          <p:cNvPr id="5" name="Content Placeholder 4"/>
          <p:cNvSpPr>
            <a:spLocks noGrp="1"/>
          </p:cNvSpPr>
          <p:nvPr>
            <p:ph idx="1"/>
          </p:nvPr>
        </p:nvSpPr>
        <p:spPr>
          <a:xfrm>
            <a:off x="457200" y="1524000"/>
            <a:ext cx="8229600" cy="4602163"/>
          </a:xfrm>
        </p:spPr>
        <p:txBody>
          <a:bodyPr>
            <a:normAutofit lnSpcReduction="10000"/>
          </a:bodyPr>
          <a:lstStyle/>
          <a:p>
            <a:pPr marL="0" indent="0" algn="ctr">
              <a:buNone/>
            </a:pPr>
            <a:r>
              <a:rPr lang="en-US" sz="3600" dirty="0" smtClean="0"/>
              <a:t>Shared Services Center</a:t>
            </a:r>
          </a:p>
          <a:p>
            <a:r>
              <a:rPr lang="en-US" u="sng" dirty="0" smtClean="0">
                <a:uFill>
                  <a:solidFill>
                    <a:schemeClr val="bg1"/>
                  </a:solidFill>
                </a:uFill>
                <a:hlinkClick r:id="rId3"/>
              </a:rPr>
              <a:t>SSC</a:t>
            </a:r>
            <a:r>
              <a:rPr lang="en-US" u="sng" dirty="0" smtClean="0">
                <a:uFill>
                  <a:solidFill>
                    <a:schemeClr val="bg1"/>
                  </a:solidFill>
                </a:uFill>
                <a:hlinkClick r:id="rId4"/>
              </a:rPr>
              <a:t>.</a:t>
            </a:r>
            <a:r>
              <a:rPr lang="en-US" u="sng" dirty="0" smtClean="0">
                <a:uFill>
                  <a:solidFill>
                    <a:schemeClr val="bg1"/>
                  </a:solidFill>
                </a:uFill>
                <a:hlinkClick r:id="rId3"/>
              </a:rPr>
              <a:t>HR</a:t>
            </a:r>
            <a:r>
              <a:rPr lang="en-US" u="sng" dirty="0" smtClean="0">
                <a:uFill>
                  <a:solidFill>
                    <a:schemeClr val="bg1"/>
                  </a:solidFill>
                </a:uFill>
                <a:hlinkClick r:id="rId4"/>
              </a:rPr>
              <a:t>.</a:t>
            </a:r>
            <a:r>
              <a:rPr lang="en-US" u="sng" dirty="0" smtClean="0">
                <a:uFill>
                  <a:solidFill>
                    <a:schemeClr val="bg1"/>
                  </a:solidFill>
                </a:uFill>
                <a:hlinkClick r:id="rId3"/>
              </a:rPr>
              <a:t>Transaction</a:t>
            </a:r>
            <a:r>
              <a:rPr lang="en-US" u="sng" dirty="0">
                <a:uFill>
                  <a:solidFill>
                    <a:schemeClr val="bg1"/>
                  </a:solidFill>
                </a:uFill>
                <a:hlinkClick r:id="rId4"/>
              </a:rPr>
              <a:t>.</a:t>
            </a:r>
            <a:r>
              <a:rPr lang="en-US" u="sng" dirty="0" smtClean="0">
                <a:uFill>
                  <a:solidFill>
                    <a:schemeClr val="bg1"/>
                  </a:solidFill>
                </a:uFill>
                <a:hlinkClick r:id="rId3"/>
              </a:rPr>
              <a:t>Support@umich.edu</a:t>
            </a:r>
            <a:endParaRPr lang="en-US" u="sng" dirty="0" smtClean="0">
              <a:uFill>
                <a:solidFill>
                  <a:schemeClr val="bg1"/>
                </a:solidFill>
              </a:uFill>
            </a:endParaRPr>
          </a:p>
          <a:p>
            <a:pPr lvl="1"/>
            <a:r>
              <a:rPr lang="en-US" dirty="0" smtClean="0"/>
              <a:t>Assistance with creating </a:t>
            </a:r>
            <a:r>
              <a:rPr lang="en-US" dirty="0"/>
              <a:t>a </a:t>
            </a:r>
            <a:r>
              <a:rPr lang="en-US" dirty="0" smtClean="0"/>
              <a:t>transaction. SSC will assist a user in determining if ITS Customer Support is required.</a:t>
            </a:r>
          </a:p>
          <a:p>
            <a:pPr lvl="1"/>
            <a:r>
              <a:rPr lang="en-US" dirty="0" smtClean="0"/>
              <a:t>Assistance with using </a:t>
            </a:r>
            <a:r>
              <a:rPr lang="en-US" dirty="0"/>
              <a:t>M-Pathways self-service (Pay Rate Change, Supervisor ID Upload</a:t>
            </a:r>
            <a:r>
              <a:rPr lang="en-US" dirty="0" smtClean="0"/>
              <a:t>, Student </a:t>
            </a:r>
            <a:r>
              <a:rPr lang="en-US" dirty="0"/>
              <a:t>Temporary Processing or People Pay Decision </a:t>
            </a:r>
            <a:r>
              <a:rPr lang="en-US" dirty="0" smtClean="0"/>
              <a:t>Tool).</a:t>
            </a:r>
            <a:endParaRPr lang="en-US" dirty="0"/>
          </a:p>
          <a:p>
            <a:pPr lvl="1"/>
            <a:r>
              <a:rPr lang="en-US" dirty="0" smtClean="0"/>
              <a:t>Assistance with using HRRIS Job Aids.</a:t>
            </a: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82</a:t>
            </a:fld>
            <a:endParaRPr lang="en-US"/>
          </a:p>
        </p:txBody>
      </p:sp>
    </p:spTree>
    <p:extLst>
      <p:ext uri="{BB962C8B-B14F-4D97-AF65-F5344CB8AC3E}">
        <p14:creationId xmlns:p14="http://schemas.microsoft.com/office/powerpoint/2010/main" val="21412943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Process Change</a:t>
            </a:r>
            <a:br>
              <a:rPr lang="en-US" sz="3600" dirty="0" smtClean="0"/>
            </a:br>
            <a:r>
              <a:rPr lang="en-US" sz="3600" dirty="0" smtClean="0"/>
              <a:t>First Point of Contact</a:t>
            </a:r>
            <a:endParaRPr lang="en-US" sz="3600" dirty="0"/>
          </a:p>
        </p:txBody>
      </p:sp>
      <p:sp>
        <p:nvSpPr>
          <p:cNvPr id="5" name="Content Placeholder 4"/>
          <p:cNvSpPr>
            <a:spLocks noGrp="1"/>
          </p:cNvSpPr>
          <p:nvPr>
            <p:ph idx="1"/>
          </p:nvPr>
        </p:nvSpPr>
        <p:spPr>
          <a:xfrm>
            <a:off x="457200" y="1524000"/>
            <a:ext cx="8229600" cy="4602163"/>
          </a:xfrm>
        </p:spPr>
        <p:txBody>
          <a:bodyPr>
            <a:normAutofit/>
          </a:bodyPr>
          <a:lstStyle/>
          <a:p>
            <a:pPr marL="0" indent="0" algn="ctr">
              <a:buNone/>
            </a:pPr>
            <a:r>
              <a:rPr lang="en-US" sz="3600" dirty="0" smtClean="0"/>
              <a:t>Shared Services Center</a:t>
            </a:r>
          </a:p>
          <a:p>
            <a:r>
              <a:rPr lang="en-US" u="sng" dirty="0" smtClean="0">
                <a:uFill>
                  <a:solidFill>
                    <a:schemeClr val="bg1"/>
                  </a:solidFill>
                </a:uFill>
                <a:hlinkClick r:id="rId3"/>
              </a:rPr>
              <a:t>SSC</a:t>
            </a:r>
            <a:r>
              <a:rPr lang="en-US" u="sng" dirty="0" smtClean="0">
                <a:uFill>
                  <a:solidFill>
                    <a:schemeClr val="bg1"/>
                  </a:solidFill>
                </a:uFill>
                <a:hlinkClick r:id="rId4"/>
              </a:rPr>
              <a:t>.</a:t>
            </a:r>
            <a:r>
              <a:rPr lang="en-US" u="sng" dirty="0" smtClean="0">
                <a:uFill>
                  <a:solidFill>
                    <a:schemeClr val="bg1"/>
                  </a:solidFill>
                </a:uFill>
                <a:hlinkClick r:id="rId3"/>
              </a:rPr>
              <a:t>HR</a:t>
            </a:r>
            <a:r>
              <a:rPr lang="en-US" u="sng" dirty="0" smtClean="0">
                <a:uFill>
                  <a:solidFill>
                    <a:schemeClr val="bg1"/>
                  </a:solidFill>
                </a:uFill>
                <a:hlinkClick r:id="rId4"/>
              </a:rPr>
              <a:t>.</a:t>
            </a:r>
            <a:r>
              <a:rPr lang="en-US" u="sng" dirty="0" smtClean="0">
                <a:uFill>
                  <a:solidFill>
                    <a:schemeClr val="bg1"/>
                  </a:solidFill>
                </a:uFill>
                <a:hlinkClick r:id="rId5"/>
              </a:rPr>
              <a:t>Transaction</a:t>
            </a:r>
            <a:r>
              <a:rPr lang="en-US" u="sng" dirty="0">
                <a:uFill>
                  <a:solidFill>
                    <a:schemeClr val="bg1"/>
                  </a:solidFill>
                </a:uFill>
                <a:hlinkClick r:id="rId4"/>
              </a:rPr>
              <a:t>.</a:t>
            </a:r>
            <a:r>
              <a:rPr lang="en-US" u="sng" dirty="0" smtClean="0">
                <a:uFill>
                  <a:solidFill>
                    <a:schemeClr val="bg1"/>
                  </a:solidFill>
                </a:uFill>
                <a:hlinkClick r:id="rId5"/>
              </a:rPr>
              <a:t>Urgent@umich.edu</a:t>
            </a:r>
            <a:endParaRPr lang="en-US" u="sng" dirty="0" smtClean="0">
              <a:uFill>
                <a:solidFill>
                  <a:schemeClr val="bg1"/>
                </a:solidFill>
              </a:uFill>
            </a:endParaRPr>
          </a:p>
          <a:p>
            <a:pPr lvl="1"/>
            <a:r>
              <a:rPr lang="en-US" dirty="0" smtClean="0"/>
              <a:t>Unit </a:t>
            </a:r>
            <a:r>
              <a:rPr lang="en-US" dirty="0"/>
              <a:t>administrator's request to stop an HR transaction from being </a:t>
            </a:r>
            <a:r>
              <a:rPr lang="en-US" dirty="0" smtClean="0"/>
              <a:t>processed.</a:t>
            </a:r>
          </a:p>
          <a:p>
            <a:pPr lvl="1"/>
            <a:r>
              <a:rPr lang="en-US" dirty="0" smtClean="0"/>
              <a:t>Unit administrator’s request to move a transaction up in the ‘work to be done’ queue.</a:t>
            </a:r>
          </a:p>
          <a:p>
            <a:pPr lvl="1"/>
            <a:r>
              <a:rPr lang="en-US" dirty="0" smtClean="0"/>
              <a:t>Unit administrator reports a data entry error.</a:t>
            </a: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83</a:t>
            </a:fld>
            <a:endParaRPr lang="en-US"/>
          </a:p>
        </p:txBody>
      </p:sp>
      <p:sp>
        <p:nvSpPr>
          <p:cNvPr id="6" name="Rectangle 5"/>
          <p:cNvSpPr/>
          <p:nvPr/>
        </p:nvSpPr>
        <p:spPr>
          <a:xfrm>
            <a:off x="304800" y="304800"/>
            <a:ext cx="2362200" cy="1323439"/>
          </a:xfrm>
          <a:prstGeom prst="rect">
            <a:avLst/>
          </a:prstGeom>
        </p:spPr>
        <p:txBody>
          <a:bodyPr wrap="square">
            <a:spAutoFit/>
          </a:bodyPr>
          <a:lstStyle/>
          <a:p>
            <a:r>
              <a:rPr lang="en-US" sz="1600" b="1" dirty="0" err="1">
                <a:solidFill>
                  <a:srgbClr val="0000FF"/>
                </a:solidFill>
                <a:effectLst>
                  <a:outerShdw blurRad="38100" dist="38100" dir="2700000" algn="tl">
                    <a:srgbClr val="000000">
                      <a:alpha val="43137"/>
                    </a:srgbClr>
                  </a:outerShdw>
                </a:effectLst>
              </a:rPr>
              <a:t>Attn</a:t>
            </a:r>
            <a:r>
              <a:rPr lang="en-US" sz="1600" b="1" dirty="0">
                <a:solidFill>
                  <a:srgbClr val="0000FF"/>
                </a:solidFill>
                <a:effectLst>
                  <a:outerShdw blurRad="38100" dist="38100" dir="2700000" algn="tl">
                    <a:srgbClr val="000000">
                      <a:alpha val="43137"/>
                    </a:srgbClr>
                  </a:outerShdw>
                </a:effectLst>
              </a:rPr>
              <a:t> Dearborn and Flint Administrators: </a:t>
            </a:r>
            <a:r>
              <a:rPr lang="en-US" sz="1600" b="1" dirty="0" smtClean="0">
                <a:solidFill>
                  <a:srgbClr val="0000FF"/>
                </a:solidFill>
                <a:effectLst>
                  <a:outerShdw blurRad="38100" dist="38100" dir="2700000" algn="tl">
                    <a:srgbClr val="000000">
                      <a:alpha val="43137"/>
                    </a:srgbClr>
                  </a:outerShdw>
                </a:effectLst>
              </a:rPr>
              <a:t>This page is only applicable to your campus Central HR representative(s).</a:t>
            </a:r>
            <a:endParaRPr lang="en-US" sz="1600" dirty="0"/>
          </a:p>
        </p:txBody>
      </p:sp>
    </p:spTree>
    <p:extLst>
      <p:ext uri="{BB962C8B-B14F-4D97-AF65-F5344CB8AC3E}">
        <p14:creationId xmlns:p14="http://schemas.microsoft.com/office/powerpoint/2010/main" val="218695490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Process Change</a:t>
            </a:r>
            <a:endParaRPr lang="en-US" sz="3600" dirty="0"/>
          </a:p>
        </p:txBody>
      </p:sp>
      <p:sp>
        <p:nvSpPr>
          <p:cNvPr id="5" name="Content Placeholder 4"/>
          <p:cNvSpPr>
            <a:spLocks noGrp="1"/>
          </p:cNvSpPr>
          <p:nvPr>
            <p:ph idx="1"/>
          </p:nvPr>
        </p:nvSpPr>
        <p:spPr>
          <a:xfrm>
            <a:off x="457200" y="1524000"/>
            <a:ext cx="8229600" cy="4602163"/>
          </a:xfrm>
        </p:spPr>
        <p:txBody>
          <a:bodyPr>
            <a:normAutofit/>
          </a:bodyPr>
          <a:lstStyle/>
          <a:p>
            <a:pPr marL="0" indent="0" algn="ctr">
              <a:buNone/>
            </a:pPr>
            <a:r>
              <a:rPr lang="en-US" dirty="0" smtClean="0"/>
              <a:t>A blank page inserted to replace the original page “84”, identified during the presentation as a duplicate of page “80”.</a:t>
            </a: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84</a:t>
            </a:fld>
            <a:endParaRPr lang="en-US"/>
          </a:p>
        </p:txBody>
      </p:sp>
      <p:sp>
        <p:nvSpPr>
          <p:cNvPr id="8" name="TextBox 7"/>
          <p:cNvSpPr txBox="1"/>
          <p:nvPr/>
        </p:nvSpPr>
        <p:spPr>
          <a:xfrm>
            <a:off x="381000" y="228600"/>
            <a:ext cx="8610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2760408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Process Change</a:t>
            </a:r>
            <a:br>
              <a:rPr lang="en-US" sz="3600" dirty="0" smtClean="0"/>
            </a:br>
            <a:r>
              <a:rPr lang="en-US" sz="3600" dirty="0" smtClean="0"/>
              <a:t>First Point of Contact</a:t>
            </a:r>
            <a:endParaRPr lang="en-US" sz="3600" dirty="0"/>
          </a:p>
        </p:txBody>
      </p:sp>
      <p:sp>
        <p:nvSpPr>
          <p:cNvPr id="5" name="Content Placeholder 4"/>
          <p:cNvSpPr>
            <a:spLocks noGrp="1"/>
          </p:cNvSpPr>
          <p:nvPr>
            <p:ph idx="1"/>
          </p:nvPr>
        </p:nvSpPr>
        <p:spPr>
          <a:xfrm>
            <a:off x="457200" y="1524000"/>
            <a:ext cx="8229600" cy="4602163"/>
          </a:xfrm>
        </p:spPr>
        <p:txBody>
          <a:bodyPr>
            <a:normAutofit/>
          </a:bodyPr>
          <a:lstStyle/>
          <a:p>
            <a:pPr marL="0" indent="0" algn="ctr">
              <a:buNone/>
            </a:pPr>
            <a:r>
              <a:rPr lang="en-US" sz="3600" dirty="0" smtClean="0"/>
              <a:t>Shared Services Center</a:t>
            </a:r>
          </a:p>
          <a:p>
            <a:r>
              <a:rPr lang="en-US" dirty="0" smtClean="0"/>
              <a:t>HR Reports Support</a:t>
            </a:r>
            <a:endParaRPr lang="en-US" dirty="0"/>
          </a:p>
          <a:p>
            <a:pPr lvl="1"/>
            <a:r>
              <a:rPr lang="en-US" dirty="0" smtClean="0"/>
              <a:t>Call the Shared Services Center.  The SSC representative will need to ask the user questions before assigning the </a:t>
            </a:r>
            <a:r>
              <a:rPr lang="en-US" dirty="0" err="1" smtClean="0"/>
              <a:t>ServiceLink</a:t>
            </a:r>
            <a:r>
              <a:rPr lang="en-US" dirty="0" smtClean="0"/>
              <a:t> Case.</a:t>
            </a: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85</a:t>
            </a:fld>
            <a:endParaRPr lang="en-US"/>
          </a:p>
        </p:txBody>
      </p:sp>
    </p:spTree>
    <p:extLst>
      <p:ext uri="{BB962C8B-B14F-4D97-AF65-F5344CB8AC3E}">
        <p14:creationId xmlns:p14="http://schemas.microsoft.com/office/powerpoint/2010/main" val="25141670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Process Change</a:t>
            </a:r>
            <a:br>
              <a:rPr lang="en-US" sz="3600" dirty="0" smtClean="0"/>
            </a:br>
            <a:r>
              <a:rPr lang="en-US" sz="3600" dirty="0" smtClean="0"/>
              <a:t>First Point of Contact Notables</a:t>
            </a:r>
            <a:endParaRPr lang="en-US" sz="3600" dirty="0"/>
          </a:p>
        </p:txBody>
      </p:sp>
      <p:sp>
        <p:nvSpPr>
          <p:cNvPr id="5" name="Content Placeholder 4"/>
          <p:cNvSpPr>
            <a:spLocks noGrp="1"/>
          </p:cNvSpPr>
          <p:nvPr>
            <p:ph idx="1"/>
          </p:nvPr>
        </p:nvSpPr>
        <p:spPr>
          <a:xfrm>
            <a:off x="457200" y="1524000"/>
            <a:ext cx="8229600" cy="4602163"/>
          </a:xfrm>
        </p:spPr>
        <p:txBody>
          <a:bodyPr>
            <a:normAutofit/>
          </a:bodyPr>
          <a:lstStyle/>
          <a:p>
            <a:r>
              <a:rPr lang="en-US" dirty="0" smtClean="0">
                <a:hlinkClick r:id="rId3"/>
              </a:rPr>
              <a:t>HRRISISSUES@umich.edu</a:t>
            </a:r>
            <a:endParaRPr lang="en-US" dirty="0" smtClean="0"/>
          </a:p>
          <a:p>
            <a:pPr lvl="1"/>
            <a:r>
              <a:rPr lang="en-US" dirty="0" smtClean="0"/>
              <a:t>This </a:t>
            </a:r>
            <a:r>
              <a:rPr lang="en-US" dirty="0" err="1" smtClean="0"/>
              <a:t>eMail</a:t>
            </a:r>
            <a:r>
              <a:rPr lang="en-US" dirty="0" smtClean="0"/>
              <a:t> group will be discontinued.</a:t>
            </a:r>
            <a:endParaRPr lang="en-US" dirty="0"/>
          </a:p>
          <a:p>
            <a:r>
              <a:rPr lang="en-US" b="1" dirty="0" smtClean="0"/>
              <a:t>Sabbatical Request (Form J)</a:t>
            </a:r>
          </a:p>
          <a:p>
            <a:pPr lvl="1"/>
            <a:r>
              <a:rPr lang="en-US" dirty="0" smtClean="0"/>
              <a:t>The Campus Mailing Address and the HRRIS process </a:t>
            </a:r>
            <a:r>
              <a:rPr lang="en-US" b="1" dirty="0" smtClean="0"/>
              <a:t>will not change</a:t>
            </a:r>
            <a:r>
              <a:rPr lang="en-US" dirty="0" smtClean="0"/>
              <a:t>.</a:t>
            </a:r>
          </a:p>
          <a:p>
            <a:r>
              <a:rPr lang="en-US" dirty="0" smtClean="0">
                <a:hlinkClick r:id="rId4"/>
              </a:rPr>
              <a:t>HRRIS.Job.Aids@umich.edu</a:t>
            </a:r>
            <a:endParaRPr lang="en-US" dirty="0"/>
          </a:p>
          <a:p>
            <a:pPr lvl="1"/>
            <a:r>
              <a:rPr lang="en-US" dirty="0"/>
              <a:t>This </a:t>
            </a:r>
            <a:r>
              <a:rPr lang="en-US" dirty="0" err="1" smtClean="0"/>
              <a:t>eMail</a:t>
            </a:r>
            <a:r>
              <a:rPr lang="en-US" dirty="0" smtClean="0"/>
              <a:t> group receives communications on updates to </a:t>
            </a:r>
            <a:r>
              <a:rPr lang="en-US" dirty="0" err="1" smtClean="0"/>
              <a:t>HRRIS.Job.Aids</a:t>
            </a:r>
            <a:r>
              <a:rPr lang="en-US" dirty="0" smtClean="0"/>
              <a:t> as they become available.  It is self joinable/</a:t>
            </a:r>
            <a:r>
              <a:rPr lang="en-US" dirty="0" err="1" smtClean="0"/>
              <a:t>unjoinable</a:t>
            </a:r>
            <a:r>
              <a:rPr lang="en-US" dirty="0" smtClean="0"/>
              <a:t>.</a:t>
            </a:r>
            <a:endParaRPr lang="en-US" dirty="0"/>
          </a:p>
          <a:p>
            <a:pPr lvl="1"/>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86</a:t>
            </a:fld>
            <a:endParaRPr lang="en-US"/>
          </a:p>
        </p:txBody>
      </p:sp>
    </p:spTree>
    <p:extLst>
      <p:ext uri="{BB962C8B-B14F-4D97-AF65-F5344CB8AC3E}">
        <p14:creationId xmlns:p14="http://schemas.microsoft.com/office/powerpoint/2010/main" val="3862503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Process Change</a:t>
            </a:r>
            <a:br>
              <a:rPr lang="en-US" sz="3600" dirty="0" smtClean="0"/>
            </a:br>
            <a:r>
              <a:rPr lang="en-US" sz="3600" dirty="0" smtClean="0"/>
              <a:t>Enabling Technology</a:t>
            </a:r>
            <a:endParaRPr lang="en-US" sz="3600" dirty="0"/>
          </a:p>
        </p:txBody>
      </p:sp>
      <p:sp>
        <p:nvSpPr>
          <p:cNvPr id="5" name="Content Placeholder 4"/>
          <p:cNvSpPr>
            <a:spLocks noGrp="1"/>
          </p:cNvSpPr>
          <p:nvPr>
            <p:ph idx="1"/>
          </p:nvPr>
        </p:nvSpPr>
        <p:spPr>
          <a:xfrm>
            <a:off x="457200" y="1524000"/>
            <a:ext cx="8229600" cy="4602163"/>
          </a:xfrm>
        </p:spPr>
        <p:txBody>
          <a:bodyPr>
            <a:normAutofit fontScale="77500" lnSpcReduction="20000"/>
          </a:bodyPr>
          <a:lstStyle/>
          <a:p>
            <a:r>
              <a:rPr lang="en-US" b="1" dirty="0" err="1" smtClean="0"/>
              <a:t>ServiceLink</a:t>
            </a:r>
            <a:r>
              <a:rPr lang="en-US" dirty="0" smtClean="0"/>
              <a:t> </a:t>
            </a:r>
          </a:p>
          <a:p>
            <a:pPr lvl="1"/>
            <a:r>
              <a:rPr lang="en-US" dirty="0" err="1" smtClean="0"/>
              <a:t>FAX’ed</a:t>
            </a:r>
            <a:r>
              <a:rPr lang="en-US" dirty="0" smtClean="0"/>
              <a:t> or Campus Mail appointment transactions will create a </a:t>
            </a:r>
            <a:r>
              <a:rPr lang="en-US" dirty="0" err="1" smtClean="0"/>
              <a:t>ServiceLink</a:t>
            </a:r>
            <a:r>
              <a:rPr lang="en-US" dirty="0" smtClean="0"/>
              <a:t> Case, similar to the ITS Incident.</a:t>
            </a:r>
          </a:p>
          <a:p>
            <a:pPr lvl="1"/>
            <a:r>
              <a:rPr lang="en-US" dirty="0" smtClean="0"/>
              <a:t>The transaction documents are imaged into the employee’s university personnel folder using the UMID you have provided.</a:t>
            </a:r>
          </a:p>
          <a:p>
            <a:pPr lvl="1"/>
            <a:r>
              <a:rPr lang="en-US" dirty="0" smtClean="0"/>
              <a:t>After </a:t>
            </a:r>
            <a:r>
              <a:rPr lang="en-US" dirty="0"/>
              <a:t>manually entering a </a:t>
            </a:r>
            <a:r>
              <a:rPr lang="en-US" dirty="0" smtClean="0"/>
              <a:t>transaction, the SSC HR Transaction Processor will </a:t>
            </a:r>
            <a:r>
              <a:rPr lang="en-US" dirty="0" err="1" smtClean="0"/>
              <a:t>eMail</a:t>
            </a:r>
            <a:r>
              <a:rPr lang="en-US" dirty="0" smtClean="0"/>
              <a:t> you and close the </a:t>
            </a:r>
            <a:r>
              <a:rPr lang="en-US" dirty="0" err="1" smtClean="0"/>
              <a:t>ServiceLink</a:t>
            </a:r>
            <a:r>
              <a:rPr lang="en-US" dirty="0" smtClean="0"/>
              <a:t> Case.</a:t>
            </a:r>
            <a:endParaRPr lang="en-US" dirty="0"/>
          </a:p>
          <a:p>
            <a:r>
              <a:rPr lang="en-US" b="1" dirty="0" smtClean="0"/>
              <a:t>Adobe Acrobat Pro</a:t>
            </a:r>
          </a:p>
          <a:p>
            <a:pPr lvl="1"/>
            <a:r>
              <a:rPr lang="en-US" dirty="0" smtClean="0"/>
              <a:t>HRRIS recommends, if possible, administrators upgrade from “Adobe Acrobat Reader” to “Adobe Acrobat Pro”.</a:t>
            </a:r>
          </a:p>
          <a:p>
            <a:pPr lvl="1"/>
            <a:r>
              <a:rPr lang="en-US" dirty="0" smtClean="0"/>
              <a:t>It provides the ability to make updates to PDF documents on the user’s desktop with efficiency.</a:t>
            </a:r>
          </a:p>
          <a:p>
            <a:pPr marL="457200" lvl="1"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87</a:t>
            </a:fld>
            <a:endParaRPr lang="en-US"/>
          </a:p>
        </p:txBody>
      </p:sp>
      <p:sp>
        <p:nvSpPr>
          <p:cNvPr id="6" name="Rectangle 5"/>
          <p:cNvSpPr/>
          <p:nvPr/>
        </p:nvSpPr>
        <p:spPr>
          <a:xfrm>
            <a:off x="2514600" y="1371600"/>
            <a:ext cx="5181600" cy="584775"/>
          </a:xfrm>
          <a:prstGeom prst="rect">
            <a:avLst/>
          </a:prstGeom>
        </p:spPr>
        <p:txBody>
          <a:bodyPr wrap="square">
            <a:spAutoFit/>
          </a:bodyPr>
          <a:lstStyle/>
          <a:p>
            <a:r>
              <a:rPr lang="en-US" sz="1600" b="1" dirty="0" err="1">
                <a:solidFill>
                  <a:srgbClr val="0000FF"/>
                </a:solidFill>
                <a:effectLst>
                  <a:outerShdw blurRad="38100" dist="38100" dir="2700000" algn="tl">
                    <a:srgbClr val="000000">
                      <a:alpha val="43137"/>
                    </a:srgbClr>
                  </a:outerShdw>
                </a:effectLst>
              </a:rPr>
              <a:t>Attn</a:t>
            </a:r>
            <a:r>
              <a:rPr lang="en-US" sz="1600" b="1" dirty="0">
                <a:solidFill>
                  <a:srgbClr val="0000FF"/>
                </a:solidFill>
                <a:effectLst>
                  <a:outerShdw blurRad="38100" dist="38100" dir="2700000" algn="tl">
                    <a:srgbClr val="000000">
                      <a:alpha val="43137"/>
                    </a:srgbClr>
                  </a:outerShdw>
                </a:effectLst>
              </a:rPr>
              <a:t> Dearborn and Flint Administrators: </a:t>
            </a:r>
            <a:r>
              <a:rPr lang="en-US" sz="1600" b="1" dirty="0" smtClean="0">
                <a:solidFill>
                  <a:srgbClr val="0000FF"/>
                </a:solidFill>
                <a:effectLst>
                  <a:outerShdw blurRad="38100" dist="38100" dir="2700000" algn="tl">
                    <a:srgbClr val="000000">
                      <a:alpha val="43137"/>
                    </a:srgbClr>
                  </a:outerShdw>
                </a:effectLst>
              </a:rPr>
              <a:t>This bullet is only applicable to your campus Central HR representative(s).</a:t>
            </a:r>
            <a:endParaRPr lang="en-US" sz="1600" dirty="0"/>
          </a:p>
        </p:txBody>
      </p:sp>
    </p:spTree>
    <p:extLst>
      <p:ext uri="{BB962C8B-B14F-4D97-AF65-F5344CB8AC3E}">
        <p14:creationId xmlns:p14="http://schemas.microsoft.com/office/powerpoint/2010/main" val="40270891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Process Change</a:t>
            </a:r>
            <a:br>
              <a:rPr lang="en-US" sz="3600" dirty="0" smtClean="0"/>
            </a:br>
            <a:r>
              <a:rPr lang="en-US" sz="3600" dirty="0" smtClean="0"/>
              <a:t>Technology and the University Long Title</a:t>
            </a:r>
            <a:endParaRPr lang="en-US" sz="3600" dirty="0"/>
          </a:p>
        </p:txBody>
      </p:sp>
      <p:sp>
        <p:nvSpPr>
          <p:cNvPr id="5" name="Content Placeholder 4"/>
          <p:cNvSpPr>
            <a:spLocks noGrp="1"/>
          </p:cNvSpPr>
          <p:nvPr>
            <p:ph idx="1"/>
          </p:nvPr>
        </p:nvSpPr>
        <p:spPr>
          <a:xfrm>
            <a:off x="457200" y="1524000"/>
            <a:ext cx="8229600" cy="4602163"/>
          </a:xfrm>
        </p:spPr>
        <p:txBody>
          <a:bodyPr>
            <a:normAutofit fontScale="85000" lnSpcReduction="20000"/>
          </a:bodyPr>
          <a:lstStyle/>
          <a:p>
            <a:pPr marL="0" indent="0">
              <a:buNone/>
            </a:pPr>
            <a:r>
              <a:rPr lang="en-US" dirty="0" smtClean="0"/>
              <a:t>HRRIS is evaluating the process to create University Long Title that will align with an automated appointment workflow process.  There are some changes that need to occur before we can begin an evaluation:</a:t>
            </a:r>
          </a:p>
          <a:p>
            <a:r>
              <a:rPr lang="en-US" dirty="0" smtClean="0"/>
              <a:t>The 150 character long description for a </a:t>
            </a:r>
            <a:r>
              <a:rPr lang="en-US" dirty="0" err="1" smtClean="0"/>
              <a:t>DeptID</a:t>
            </a:r>
            <a:r>
              <a:rPr lang="en-US" dirty="0" smtClean="0"/>
              <a:t> is included in the M-Pathways HRMS </a:t>
            </a:r>
            <a:r>
              <a:rPr lang="en-US" dirty="0" err="1" smtClean="0"/>
              <a:t>Dept</a:t>
            </a:r>
            <a:r>
              <a:rPr lang="en-US" dirty="0" smtClean="0"/>
              <a:t> Table.</a:t>
            </a:r>
          </a:p>
          <a:p>
            <a:r>
              <a:rPr lang="en-US" dirty="0" smtClean="0"/>
              <a:t>The University Long Title field length changed to unlimited characters.</a:t>
            </a:r>
          </a:p>
          <a:p>
            <a:pPr marL="0" indent="0">
              <a:buNone/>
            </a:pPr>
            <a:r>
              <a:rPr lang="en-US" dirty="0" smtClean="0"/>
              <a:t>The steps to make these changes are in progress.</a:t>
            </a:r>
          </a:p>
          <a:p>
            <a:pPr marL="0" indent="0">
              <a:buNone/>
            </a:pPr>
            <a:r>
              <a:rPr lang="en-US" dirty="0" smtClean="0"/>
              <a:t>GOAL:  Eliminate the need for abbreviation standards and create an automated HRRIS batch load for the complex, typically faculty, University Long Titles.</a:t>
            </a:r>
          </a:p>
        </p:txBody>
      </p:sp>
      <p:sp>
        <p:nvSpPr>
          <p:cNvPr id="2" name="Slide Number Placeholder 1"/>
          <p:cNvSpPr>
            <a:spLocks noGrp="1"/>
          </p:cNvSpPr>
          <p:nvPr>
            <p:ph type="sldNum" sz="quarter" idx="12"/>
          </p:nvPr>
        </p:nvSpPr>
        <p:spPr/>
        <p:txBody>
          <a:bodyPr/>
          <a:lstStyle/>
          <a:p>
            <a:fld id="{3AB84085-B6EE-4CF7-9BA2-E0394420AE08}" type="slidenum">
              <a:rPr lang="en-US" smtClean="0"/>
              <a:t>88</a:t>
            </a:fld>
            <a:endParaRPr lang="en-US"/>
          </a:p>
        </p:txBody>
      </p:sp>
    </p:spTree>
    <p:extLst>
      <p:ext uri="{BB962C8B-B14F-4D97-AF65-F5344CB8AC3E}">
        <p14:creationId xmlns:p14="http://schemas.microsoft.com/office/powerpoint/2010/main" val="25996535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smtClean="0"/>
          </a:p>
          <a:p>
            <a:pPr marL="0" indent="0" algn="ctr">
              <a:buNone/>
            </a:pPr>
            <a:r>
              <a:rPr lang="en-US" sz="4400" b="1" dirty="0" smtClean="0"/>
              <a:t>End of</a:t>
            </a:r>
            <a:endParaRPr lang="en-US" sz="4400" b="1" dirty="0"/>
          </a:p>
          <a:p>
            <a:pPr marL="0" indent="0" algn="ctr">
              <a:buNone/>
            </a:pPr>
            <a:r>
              <a:rPr lang="en-US" sz="4400" dirty="0" smtClean="0"/>
              <a:t>5. Process Change</a:t>
            </a:r>
            <a:endParaRPr lang="en-US" sz="4400" dirty="0"/>
          </a:p>
          <a:p>
            <a:pPr marL="0" indent="0">
              <a:buNone/>
            </a:pPr>
            <a:endParaRPr lang="en-US" sz="4400" dirty="0" smtClean="0"/>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89</a:t>
            </a:fld>
            <a:endParaRPr lang="en-US"/>
          </a:p>
        </p:txBody>
      </p:sp>
    </p:spTree>
    <p:extLst>
      <p:ext uri="{BB962C8B-B14F-4D97-AF65-F5344CB8AC3E}">
        <p14:creationId xmlns:p14="http://schemas.microsoft.com/office/powerpoint/2010/main" val="1456809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smtClean="0"/>
          </a:p>
          <a:p>
            <a:pPr marL="0" indent="0" algn="ctr">
              <a:buNone/>
            </a:pPr>
            <a:r>
              <a:rPr lang="en-US" sz="4400" b="1" dirty="0" smtClean="0"/>
              <a:t>END OF</a:t>
            </a:r>
          </a:p>
          <a:p>
            <a:pPr marL="0" indent="0" algn="ctr">
              <a:buNone/>
            </a:pPr>
            <a:r>
              <a:rPr lang="en-US" sz="4400" dirty="0" smtClean="0"/>
              <a:t>1. Introduction</a:t>
            </a:r>
            <a:endParaRPr lang="en-US" sz="4400" dirty="0"/>
          </a:p>
          <a:p>
            <a:pPr marL="0" indent="0">
              <a:buNone/>
            </a:pPr>
            <a:endParaRPr lang="en-US" sz="4400" dirty="0" smtClean="0"/>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9</a:t>
            </a:fld>
            <a:endParaRPr lang="en-US"/>
          </a:p>
        </p:txBody>
      </p:sp>
    </p:spTree>
    <p:extLst>
      <p:ext uri="{BB962C8B-B14F-4D97-AF65-F5344CB8AC3E}">
        <p14:creationId xmlns:p14="http://schemas.microsoft.com/office/powerpoint/2010/main" val="31042141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a:p>
          <a:p>
            <a:pPr marL="0" indent="0" algn="ctr">
              <a:buNone/>
            </a:pPr>
            <a:r>
              <a:rPr lang="en-US" sz="4400" dirty="0" smtClean="0"/>
              <a:t>6. Job Aids</a:t>
            </a:r>
            <a:endParaRPr lang="en-US" sz="4400" dirty="0"/>
          </a:p>
          <a:p>
            <a:pPr marL="0" indent="0">
              <a:buNone/>
            </a:pPr>
            <a:endParaRPr lang="en-US" sz="4400" dirty="0" smtClean="0"/>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90</a:t>
            </a:fld>
            <a:endParaRPr lang="en-US"/>
          </a:p>
        </p:txBody>
      </p:sp>
    </p:spTree>
    <p:extLst>
      <p:ext uri="{BB962C8B-B14F-4D97-AF65-F5344CB8AC3E}">
        <p14:creationId xmlns:p14="http://schemas.microsoft.com/office/powerpoint/2010/main" val="31754163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HRRIS Job Aid</a:t>
            </a:r>
            <a:br>
              <a:rPr lang="en-US" sz="3600" dirty="0" smtClean="0"/>
            </a:br>
            <a:r>
              <a:rPr lang="en-US" sz="3600" dirty="0" smtClean="0"/>
              <a:t>How To Videos (in progress)</a:t>
            </a:r>
            <a:endParaRPr lang="en-US" sz="3600" dirty="0"/>
          </a:p>
        </p:txBody>
      </p:sp>
      <p:sp>
        <p:nvSpPr>
          <p:cNvPr id="5" name="Content Placeholder 4"/>
          <p:cNvSpPr>
            <a:spLocks noGrp="1"/>
          </p:cNvSpPr>
          <p:nvPr>
            <p:ph idx="1"/>
          </p:nvPr>
        </p:nvSpPr>
        <p:spPr>
          <a:xfrm>
            <a:off x="457200" y="1828800"/>
            <a:ext cx="8229600" cy="4297363"/>
          </a:xfrm>
        </p:spPr>
        <p:txBody>
          <a:bodyPr>
            <a:normAutofit/>
          </a:bodyPr>
          <a:lstStyle/>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91</a:t>
            </a:fld>
            <a:endParaRPr lang="en-US"/>
          </a:p>
        </p:txBody>
      </p:sp>
      <p:sp>
        <p:nvSpPr>
          <p:cNvPr id="3" name="Rectangular Callout 2"/>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“That’s not how I do it, I do it this way . . </a:t>
            </a:r>
            <a:r>
              <a:rPr lang="en-US" sz="1000" dirty="0" smtClean="0">
                <a:solidFill>
                  <a:schemeClr val="tx1"/>
                </a:solidFill>
              </a:rPr>
              <a:t>.”</a:t>
            </a:r>
          </a:p>
          <a:p>
            <a:pPr algn="ctr"/>
            <a:r>
              <a:rPr lang="en-US" sz="1000" dirty="0">
                <a:solidFill>
                  <a:schemeClr val="tx1"/>
                </a:solidFill>
                <a:latin typeface="Calibri" panose="020F0502020204030204" pitchFamily="34" charset="0"/>
                <a:ea typeface="Calibri"/>
                <a:cs typeface="Times New Roman"/>
              </a:rPr>
              <a:t>“I didn’t know you could do . . .”</a:t>
            </a:r>
            <a:endParaRPr lang="en-US" sz="1000" dirty="0">
              <a:solidFill>
                <a:schemeClr val="tx1"/>
              </a:solidFill>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50754079"/>
              </p:ext>
            </p:extLst>
          </p:nvPr>
        </p:nvGraphicFramePr>
        <p:xfrm>
          <a:off x="533400" y="1828801"/>
          <a:ext cx="7924800" cy="4419600"/>
        </p:xfrm>
        <a:graphic>
          <a:graphicData uri="http://schemas.openxmlformats.org/drawingml/2006/table">
            <a:tbl>
              <a:tblPr firstRow="1" firstCol="1" bandRow="1"/>
              <a:tblGrid>
                <a:gridCol w="3962400"/>
                <a:gridCol w="3962400"/>
              </a:tblGrid>
              <a:tr h="441960">
                <a:tc>
                  <a:txBody>
                    <a:bodyPr/>
                    <a:lstStyle/>
                    <a:p>
                      <a:pPr marL="0" marR="0">
                        <a:spcBef>
                          <a:spcPts val="0"/>
                        </a:spcBef>
                        <a:spcAft>
                          <a:spcPts val="0"/>
                        </a:spcAft>
                      </a:pPr>
                      <a:r>
                        <a:rPr lang="en-US" sz="1400" dirty="0">
                          <a:solidFill>
                            <a:srgbClr val="222222"/>
                          </a:solidFill>
                          <a:effectLst/>
                          <a:latin typeface="Century Gothic"/>
                          <a:ea typeface="Times New Roman"/>
                          <a:cs typeface="Arial"/>
                        </a:rPr>
                        <a:t>Administrative Contact (Personnel Recipient) - How to change an</a:t>
                      </a: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222222"/>
                          </a:solidFill>
                          <a:effectLst/>
                          <a:latin typeface="Century Gothic"/>
                          <a:ea typeface="Times New Roman"/>
                          <a:cs typeface="Arial"/>
                        </a:rPr>
                        <a:t>Administrative Department - How to change an</a:t>
                      </a: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spcBef>
                          <a:spcPts val="0"/>
                        </a:spcBef>
                        <a:spcAft>
                          <a:spcPts val="0"/>
                        </a:spcAft>
                      </a:pPr>
                      <a:r>
                        <a:rPr lang="en-US" sz="1400">
                          <a:solidFill>
                            <a:srgbClr val="222222"/>
                          </a:solidFill>
                          <a:effectLst/>
                          <a:latin typeface="Century Gothic"/>
                          <a:ea typeface="Times New Roman"/>
                          <a:cs typeface="Arial"/>
                        </a:rPr>
                        <a:t>Existing Empl Rcd and New Empl Rcd – How to create a single transaction for an</a:t>
                      </a:r>
                      <a:endParaRPr lang="en-US" sz="140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222222"/>
                          </a:solidFill>
                          <a:effectLst/>
                          <a:latin typeface="Century Gothic"/>
                          <a:ea typeface="Times New Roman"/>
                          <a:cs typeface="Arial"/>
                        </a:rPr>
                        <a:t>Favorite in M-Pathways HRMS – How to make a</a:t>
                      </a: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spcBef>
                          <a:spcPts val="0"/>
                        </a:spcBef>
                        <a:spcAft>
                          <a:spcPts val="0"/>
                        </a:spcAft>
                      </a:pPr>
                      <a:r>
                        <a:rPr lang="en-US" sz="1400">
                          <a:effectLst/>
                          <a:latin typeface="Century Gothic"/>
                          <a:ea typeface="Calibri"/>
                          <a:cs typeface="Times New Roman"/>
                        </a:rPr>
                        <a:t>OARS for a Transfer – How to process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222222"/>
                          </a:solidFill>
                          <a:effectLst/>
                          <a:latin typeface="Century Gothic"/>
                          <a:ea typeface="Times New Roman"/>
                          <a:cs typeface="Arial"/>
                        </a:rPr>
                        <a:t>PDF document to delete a page – How to edit</a:t>
                      </a: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spcBef>
                          <a:spcPts val="0"/>
                        </a:spcBef>
                        <a:spcAft>
                          <a:spcPts val="0"/>
                        </a:spcAft>
                      </a:pPr>
                      <a:r>
                        <a:rPr lang="en-US" sz="1400">
                          <a:solidFill>
                            <a:srgbClr val="222222"/>
                          </a:solidFill>
                          <a:effectLst/>
                          <a:latin typeface="Century Gothic"/>
                          <a:ea typeface="Times New Roman"/>
                          <a:cs typeface="Arial"/>
                        </a:rPr>
                        <a:t>PDF document to remove text on a page – How to edit</a:t>
                      </a:r>
                      <a:endParaRPr lang="en-US" sz="140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222222"/>
                          </a:solidFill>
                          <a:effectLst/>
                          <a:latin typeface="Century Gothic"/>
                          <a:ea typeface="Times New Roman"/>
                          <a:cs typeface="Arial"/>
                        </a:rPr>
                        <a:t>Submittal Form Additional Pay Earn Code – How to Add</a:t>
                      </a: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spcBef>
                          <a:spcPts val="0"/>
                        </a:spcBef>
                        <a:spcAft>
                          <a:spcPts val="0"/>
                        </a:spcAft>
                      </a:pPr>
                      <a:r>
                        <a:rPr lang="en-US" sz="1400">
                          <a:solidFill>
                            <a:srgbClr val="222222"/>
                          </a:solidFill>
                          <a:effectLst/>
                          <a:latin typeface="Century Gothic"/>
                          <a:ea typeface="Times New Roman"/>
                          <a:cs typeface="Arial"/>
                        </a:rPr>
                        <a:t>Submittal Form and eMail to an Administrator – How to create a</a:t>
                      </a:r>
                      <a:endParaRPr lang="en-US" sz="140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222222"/>
                          </a:solidFill>
                          <a:effectLst/>
                          <a:latin typeface="Century Gothic"/>
                          <a:ea typeface="Times New Roman"/>
                          <a:cs typeface="Arial"/>
                        </a:rPr>
                        <a:t>Submittal Form Effective Dated Rows From Search Results – How to select</a:t>
                      </a: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spcBef>
                          <a:spcPts val="0"/>
                        </a:spcBef>
                        <a:spcAft>
                          <a:spcPts val="0"/>
                        </a:spcAft>
                      </a:pPr>
                      <a:r>
                        <a:rPr lang="en-US" sz="1400">
                          <a:solidFill>
                            <a:srgbClr val="222222"/>
                          </a:solidFill>
                          <a:effectLst/>
                          <a:latin typeface="Century Gothic"/>
                          <a:ea typeface="Times New Roman"/>
                          <a:cs typeface="Arial"/>
                        </a:rPr>
                        <a:t>Submittal Form Effective Sequence Numbers – How to use</a:t>
                      </a:r>
                      <a:endParaRPr lang="en-US" sz="140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222222"/>
                          </a:solidFill>
                          <a:effectLst/>
                          <a:latin typeface="Century Gothic"/>
                          <a:ea typeface="Times New Roman"/>
                          <a:cs typeface="Arial"/>
                        </a:rPr>
                        <a:t>Submittal Form Fields Overridden When </a:t>
                      </a:r>
                      <a:r>
                        <a:rPr lang="en-US" sz="1400" dirty="0" err="1">
                          <a:solidFill>
                            <a:srgbClr val="222222"/>
                          </a:solidFill>
                          <a:effectLst/>
                          <a:latin typeface="Century Gothic"/>
                          <a:ea typeface="Times New Roman"/>
                          <a:cs typeface="Arial"/>
                        </a:rPr>
                        <a:t>DeptID</a:t>
                      </a:r>
                      <a:r>
                        <a:rPr lang="en-US" sz="1400" dirty="0">
                          <a:solidFill>
                            <a:srgbClr val="222222"/>
                          </a:solidFill>
                          <a:effectLst/>
                          <a:latin typeface="Century Gothic"/>
                          <a:ea typeface="Times New Roman"/>
                          <a:cs typeface="Arial"/>
                        </a:rPr>
                        <a:t> Changes – How to identify</a:t>
                      </a: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spcBef>
                          <a:spcPts val="0"/>
                        </a:spcBef>
                        <a:spcAft>
                          <a:spcPts val="0"/>
                        </a:spcAft>
                      </a:pPr>
                      <a:r>
                        <a:rPr lang="en-US" sz="1400">
                          <a:solidFill>
                            <a:srgbClr val="222222"/>
                          </a:solidFill>
                          <a:effectLst/>
                          <a:latin typeface="Century Gothic"/>
                          <a:ea typeface="Times New Roman"/>
                          <a:cs typeface="Arial"/>
                        </a:rPr>
                        <a:t>Submittal Form Fields Overridden When Jobcode Changes – How to identify</a:t>
                      </a:r>
                      <a:endParaRPr lang="en-US" sz="140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222222"/>
                          </a:solidFill>
                          <a:effectLst/>
                          <a:latin typeface="Century Gothic"/>
                          <a:ea typeface="Times New Roman"/>
                          <a:cs typeface="Arial"/>
                        </a:rPr>
                        <a:t>Submittal Form Transfer to </a:t>
                      </a:r>
                      <a:r>
                        <a:rPr lang="en-US" sz="1400" dirty="0" err="1">
                          <a:solidFill>
                            <a:srgbClr val="222222"/>
                          </a:solidFill>
                          <a:effectLst/>
                          <a:latin typeface="Century Gothic"/>
                          <a:ea typeface="Times New Roman"/>
                          <a:cs typeface="Arial"/>
                        </a:rPr>
                        <a:t>DeptID</a:t>
                      </a:r>
                      <a:r>
                        <a:rPr lang="en-US" sz="1400" dirty="0">
                          <a:solidFill>
                            <a:srgbClr val="222222"/>
                          </a:solidFill>
                          <a:effectLst/>
                          <a:latin typeface="Century Gothic"/>
                          <a:ea typeface="Times New Roman"/>
                          <a:cs typeface="Arial"/>
                        </a:rPr>
                        <a:t> Never Used on </a:t>
                      </a:r>
                      <a:r>
                        <a:rPr lang="en-US" sz="1400" dirty="0" err="1">
                          <a:solidFill>
                            <a:srgbClr val="222222"/>
                          </a:solidFill>
                          <a:effectLst/>
                          <a:latin typeface="Century Gothic"/>
                          <a:ea typeface="Times New Roman"/>
                          <a:cs typeface="Arial"/>
                        </a:rPr>
                        <a:t>Empl</a:t>
                      </a:r>
                      <a:r>
                        <a:rPr lang="en-US" sz="1400" dirty="0">
                          <a:solidFill>
                            <a:srgbClr val="222222"/>
                          </a:solidFill>
                          <a:effectLst/>
                          <a:latin typeface="Century Gothic"/>
                          <a:ea typeface="Times New Roman"/>
                          <a:cs typeface="Arial"/>
                        </a:rPr>
                        <a:t> </a:t>
                      </a:r>
                      <a:r>
                        <a:rPr lang="en-US" sz="1400" dirty="0" err="1">
                          <a:solidFill>
                            <a:srgbClr val="222222"/>
                          </a:solidFill>
                          <a:effectLst/>
                          <a:latin typeface="Century Gothic"/>
                          <a:ea typeface="Times New Roman"/>
                          <a:cs typeface="Arial"/>
                        </a:rPr>
                        <a:t>Rcd</a:t>
                      </a:r>
                      <a:r>
                        <a:rPr lang="en-US" sz="1400" dirty="0">
                          <a:solidFill>
                            <a:srgbClr val="222222"/>
                          </a:solidFill>
                          <a:effectLst/>
                          <a:latin typeface="Century Gothic"/>
                          <a:ea typeface="Times New Roman"/>
                          <a:cs typeface="Arial"/>
                        </a:rPr>
                        <a:t> – How to create a</a:t>
                      </a: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940">
                <a:tc>
                  <a:txBody>
                    <a:bodyPr/>
                    <a:lstStyle/>
                    <a:p>
                      <a:pPr marL="0" marR="0">
                        <a:spcBef>
                          <a:spcPts val="0"/>
                        </a:spcBef>
                        <a:spcAft>
                          <a:spcPts val="0"/>
                        </a:spcAft>
                      </a:pPr>
                      <a:r>
                        <a:rPr lang="en-US" sz="1400" dirty="0">
                          <a:solidFill>
                            <a:srgbClr val="222222"/>
                          </a:solidFill>
                          <a:effectLst/>
                          <a:latin typeface="Century Gothic"/>
                          <a:ea typeface="Times New Roman"/>
                          <a:cs typeface="Arial"/>
                        </a:rPr>
                        <a:t>Submittal Form Transfer to </a:t>
                      </a:r>
                      <a:r>
                        <a:rPr lang="en-US" sz="1400" dirty="0" err="1">
                          <a:solidFill>
                            <a:srgbClr val="222222"/>
                          </a:solidFill>
                          <a:effectLst/>
                          <a:latin typeface="Century Gothic"/>
                          <a:ea typeface="Times New Roman"/>
                          <a:cs typeface="Arial"/>
                        </a:rPr>
                        <a:t>DeptID</a:t>
                      </a:r>
                      <a:r>
                        <a:rPr lang="en-US" sz="1400" dirty="0">
                          <a:solidFill>
                            <a:srgbClr val="222222"/>
                          </a:solidFill>
                          <a:effectLst/>
                          <a:latin typeface="Century Gothic"/>
                          <a:ea typeface="Times New Roman"/>
                          <a:cs typeface="Arial"/>
                        </a:rPr>
                        <a:t> Previously Used on </a:t>
                      </a:r>
                      <a:r>
                        <a:rPr lang="en-US" sz="1400" dirty="0" err="1">
                          <a:solidFill>
                            <a:srgbClr val="222222"/>
                          </a:solidFill>
                          <a:effectLst/>
                          <a:latin typeface="Century Gothic"/>
                          <a:ea typeface="Times New Roman"/>
                          <a:cs typeface="Arial"/>
                        </a:rPr>
                        <a:t>Empl</a:t>
                      </a:r>
                      <a:r>
                        <a:rPr lang="en-US" sz="1400" dirty="0">
                          <a:solidFill>
                            <a:srgbClr val="222222"/>
                          </a:solidFill>
                          <a:effectLst/>
                          <a:latin typeface="Century Gothic"/>
                          <a:ea typeface="Times New Roman"/>
                          <a:cs typeface="Arial"/>
                        </a:rPr>
                        <a:t> </a:t>
                      </a:r>
                      <a:r>
                        <a:rPr lang="en-US" sz="1400" dirty="0" err="1">
                          <a:solidFill>
                            <a:srgbClr val="222222"/>
                          </a:solidFill>
                          <a:effectLst/>
                          <a:latin typeface="Century Gothic"/>
                          <a:ea typeface="Times New Roman"/>
                          <a:cs typeface="Arial"/>
                        </a:rPr>
                        <a:t>Rcd</a:t>
                      </a:r>
                      <a:r>
                        <a:rPr lang="en-US" sz="1400" dirty="0">
                          <a:solidFill>
                            <a:srgbClr val="222222"/>
                          </a:solidFill>
                          <a:effectLst/>
                          <a:latin typeface="Century Gothic"/>
                          <a:ea typeface="Times New Roman"/>
                          <a:cs typeface="Arial"/>
                        </a:rPr>
                        <a:t> – How to create a </a:t>
                      </a: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222222"/>
                          </a:solidFill>
                          <a:effectLst/>
                          <a:latin typeface="Century Gothic"/>
                          <a:ea typeface="Times New Roman"/>
                          <a:cs typeface="Arial"/>
                        </a:rPr>
                        <a:t>Summer Salary – various “How to” videos</a:t>
                      </a: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940">
                <a:tc>
                  <a:txBody>
                    <a:bodyPr/>
                    <a:lstStyle/>
                    <a:p>
                      <a:pPr marL="0" marR="0">
                        <a:spcBef>
                          <a:spcPts val="0"/>
                        </a:spcBef>
                        <a:spcAft>
                          <a:spcPts val="0"/>
                        </a:spcAft>
                      </a:pPr>
                      <a:r>
                        <a:rPr lang="en-US" sz="1400" dirty="0" smtClean="0">
                          <a:effectLst/>
                          <a:latin typeface="Century Gothic"/>
                          <a:ea typeface="Calibri"/>
                          <a:cs typeface="Times New Roman"/>
                        </a:rPr>
                        <a:t>Submittal Form FTR Override – How to do a</a:t>
                      </a: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861717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HRRIS Job Aid</a:t>
            </a:r>
            <a:br>
              <a:rPr lang="en-US" sz="3600" dirty="0" smtClean="0"/>
            </a:br>
            <a:r>
              <a:rPr lang="en-US" sz="3600" dirty="0" smtClean="0"/>
              <a:t>Managing Administrative Contacts</a:t>
            </a:r>
            <a:endParaRPr lang="en-US" sz="3600" dirty="0"/>
          </a:p>
        </p:txBody>
      </p:sp>
      <p:sp>
        <p:nvSpPr>
          <p:cNvPr id="5" name="Content Placeholder 4"/>
          <p:cNvSpPr>
            <a:spLocks noGrp="1"/>
          </p:cNvSpPr>
          <p:nvPr>
            <p:ph idx="1"/>
          </p:nvPr>
        </p:nvSpPr>
        <p:spPr>
          <a:xfrm>
            <a:off x="457200" y="1828800"/>
            <a:ext cx="8229600" cy="4297363"/>
          </a:xfrm>
        </p:spPr>
        <p:txBody>
          <a:bodyPr>
            <a:normAutofit/>
          </a:bodyPr>
          <a:lstStyle/>
          <a:p>
            <a:r>
              <a:rPr lang="en-US" dirty="0" smtClean="0"/>
              <a:t>HRRIS will maintain a list of “Administrative Contacts” for each appointing department.</a:t>
            </a:r>
          </a:p>
          <a:p>
            <a:r>
              <a:rPr lang="en-US" dirty="0" smtClean="0"/>
              <a:t>The list will be updated monthly using the data in the system.</a:t>
            </a:r>
          </a:p>
          <a:p>
            <a:r>
              <a:rPr lang="en-US" dirty="0" smtClean="0"/>
              <a:t>The job aid should assist a department </a:t>
            </a:r>
            <a:r>
              <a:rPr lang="en-US" dirty="0"/>
              <a:t>in timely management of </a:t>
            </a:r>
            <a:r>
              <a:rPr lang="en-US" dirty="0" smtClean="0"/>
              <a:t>the </a:t>
            </a:r>
            <a:r>
              <a:rPr lang="en-US" dirty="0" err="1"/>
              <a:t>DeptID’s</a:t>
            </a:r>
            <a:r>
              <a:rPr lang="en-US" dirty="0"/>
              <a:t> “Personnel (report) Recipient” override</a:t>
            </a:r>
            <a:r>
              <a:rPr lang="en-US" dirty="0" smtClean="0"/>
              <a:t>.</a:t>
            </a:r>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92</a:t>
            </a:fld>
            <a:endParaRPr lang="en-US"/>
          </a:p>
        </p:txBody>
      </p:sp>
      <p:sp>
        <p:nvSpPr>
          <p:cNvPr id="3" name="Rectangular Callout 2"/>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know it’s in the system, but I don’t know how to use it.”</a:t>
            </a:r>
          </a:p>
        </p:txBody>
      </p:sp>
    </p:spTree>
    <p:extLst>
      <p:ext uri="{BB962C8B-B14F-4D97-AF65-F5344CB8AC3E}">
        <p14:creationId xmlns:p14="http://schemas.microsoft.com/office/powerpoint/2010/main" val="161030432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HRRIS Job Aid</a:t>
            </a:r>
            <a:br>
              <a:rPr lang="en-US" sz="3600" dirty="0" smtClean="0"/>
            </a:br>
            <a:r>
              <a:rPr lang="en-US" sz="3600" dirty="0" smtClean="0"/>
              <a:t>Administrative Contact (in progress)</a:t>
            </a:r>
            <a:endParaRPr lang="en-US" sz="3600" dirty="0"/>
          </a:p>
        </p:txBody>
      </p:sp>
      <p:sp>
        <p:nvSpPr>
          <p:cNvPr id="5" name="Content Placeholder 4"/>
          <p:cNvSpPr>
            <a:spLocks noGrp="1"/>
          </p:cNvSpPr>
          <p:nvPr>
            <p:ph idx="1"/>
          </p:nvPr>
        </p:nvSpPr>
        <p:spPr>
          <a:xfrm>
            <a:off x="457200" y="1828800"/>
            <a:ext cx="8229600" cy="4297363"/>
          </a:xfrm>
        </p:spPr>
        <p:txBody>
          <a:bodyPr>
            <a:normAutofit/>
          </a:bodyPr>
          <a:lstStyle/>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93</a:t>
            </a:fld>
            <a:endParaRPr lang="en-US"/>
          </a:p>
        </p:txBody>
      </p:sp>
      <p:sp>
        <p:nvSpPr>
          <p:cNvPr id="3" name="Rectangular Callout 2"/>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know it’s in the system, but I don’t know how to use it.”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00" y="1904999"/>
            <a:ext cx="80964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27016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HRRIS Job Aid</a:t>
            </a:r>
            <a:br>
              <a:rPr lang="en-US" sz="3600" dirty="0" smtClean="0"/>
            </a:br>
            <a:r>
              <a:rPr lang="en-US" sz="3200" dirty="0" smtClean="0"/>
              <a:t>Managing PAR Final Approvers for Job Updates</a:t>
            </a:r>
            <a:endParaRPr lang="en-US" sz="3200" dirty="0"/>
          </a:p>
        </p:txBody>
      </p:sp>
      <p:sp>
        <p:nvSpPr>
          <p:cNvPr id="5" name="Content Placeholder 4"/>
          <p:cNvSpPr>
            <a:spLocks noGrp="1"/>
          </p:cNvSpPr>
          <p:nvPr>
            <p:ph idx="1"/>
          </p:nvPr>
        </p:nvSpPr>
        <p:spPr>
          <a:xfrm>
            <a:off x="457200" y="1828800"/>
            <a:ext cx="8229600" cy="4297363"/>
          </a:xfrm>
        </p:spPr>
        <p:txBody>
          <a:bodyPr>
            <a:normAutofit fontScale="70000" lnSpcReduction="20000"/>
          </a:bodyPr>
          <a:lstStyle/>
          <a:p>
            <a:r>
              <a:rPr lang="en-US" sz="3400" dirty="0" smtClean="0"/>
              <a:t>HRRIS will maintain a list of PAR Final Approvers for each appointing department.</a:t>
            </a:r>
          </a:p>
          <a:p>
            <a:r>
              <a:rPr lang="en-US" sz="3400" b="1" dirty="0" err="1">
                <a:solidFill>
                  <a:srgbClr val="0000FF"/>
                </a:solidFill>
                <a:effectLst>
                  <a:outerShdw blurRad="38100" dist="38100" dir="2700000" algn="tl">
                    <a:srgbClr val="000000">
                      <a:alpha val="43137"/>
                    </a:srgbClr>
                  </a:outerShdw>
                </a:effectLst>
              </a:rPr>
              <a:t>Attn</a:t>
            </a:r>
            <a:r>
              <a:rPr lang="en-US" sz="3400" b="1" dirty="0">
                <a:solidFill>
                  <a:srgbClr val="0000FF"/>
                </a:solidFill>
                <a:effectLst>
                  <a:outerShdw blurRad="38100" dist="38100" dir="2700000" algn="tl">
                    <a:srgbClr val="000000">
                      <a:alpha val="43137"/>
                    </a:srgbClr>
                  </a:outerShdw>
                </a:effectLst>
              </a:rPr>
              <a:t> Dearborn and Flint Administrators: your central HR representative(s) is the PAR Department Final Approver for all of your campus appointing departments</a:t>
            </a:r>
            <a:r>
              <a:rPr lang="en-US" sz="3400" b="1" dirty="0" smtClean="0">
                <a:solidFill>
                  <a:srgbClr val="0000FF"/>
                </a:solidFill>
                <a:effectLst>
                  <a:outerShdw blurRad="38100" dist="38100" dir="2700000" algn="tl">
                    <a:srgbClr val="000000">
                      <a:alpha val="43137"/>
                    </a:srgbClr>
                  </a:outerShdw>
                </a:effectLst>
              </a:rPr>
              <a:t>.</a:t>
            </a:r>
            <a:endParaRPr lang="en-US" sz="3400" dirty="0" smtClean="0"/>
          </a:p>
          <a:p>
            <a:r>
              <a:rPr lang="en-US" sz="3400" dirty="0" smtClean="0"/>
              <a:t>The list will be updated monthly using the data in the system and, when necessary, solicited information from departments.</a:t>
            </a:r>
          </a:p>
          <a:p>
            <a:r>
              <a:rPr lang="en-US" sz="3400" dirty="0" smtClean="0"/>
              <a:t>The job aid should assist a user </a:t>
            </a:r>
            <a:r>
              <a:rPr lang="en-US" sz="3400" dirty="0"/>
              <a:t>in </a:t>
            </a:r>
            <a:r>
              <a:rPr lang="en-US" sz="3400" dirty="0" smtClean="0"/>
              <a:t>identifying the Final Approver from a department for an appointing department.</a:t>
            </a:r>
          </a:p>
          <a:p>
            <a:r>
              <a:rPr lang="en-US" sz="3400" dirty="0" smtClean="0"/>
              <a:t>ITS understands the desired enhancement to have this accessible as a link on the PAR Approvers page.</a:t>
            </a:r>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94</a:t>
            </a:fld>
            <a:endParaRPr lang="en-US"/>
          </a:p>
        </p:txBody>
      </p:sp>
      <p:sp>
        <p:nvSpPr>
          <p:cNvPr id="3" name="Rectangular Callout 2"/>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know it’s in the system, but I don’t know how to use it.”</a:t>
            </a:r>
          </a:p>
        </p:txBody>
      </p:sp>
    </p:spTree>
    <p:extLst>
      <p:ext uri="{BB962C8B-B14F-4D97-AF65-F5344CB8AC3E}">
        <p14:creationId xmlns:p14="http://schemas.microsoft.com/office/powerpoint/2010/main" val="160438865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HRRIS Job Aid</a:t>
            </a:r>
            <a:br>
              <a:rPr lang="en-US" sz="3600" dirty="0" smtClean="0"/>
            </a:br>
            <a:r>
              <a:rPr lang="en-US" sz="3600" dirty="0" smtClean="0"/>
              <a:t>Final Approver (in progress)</a:t>
            </a:r>
            <a:endParaRPr lang="en-US" sz="3600" dirty="0"/>
          </a:p>
        </p:txBody>
      </p:sp>
      <p:sp>
        <p:nvSpPr>
          <p:cNvPr id="5" name="Content Placeholder 4"/>
          <p:cNvSpPr>
            <a:spLocks noGrp="1"/>
          </p:cNvSpPr>
          <p:nvPr>
            <p:ph idx="1"/>
          </p:nvPr>
        </p:nvSpPr>
        <p:spPr>
          <a:xfrm>
            <a:off x="457200" y="1828800"/>
            <a:ext cx="8229600" cy="4297363"/>
          </a:xfrm>
        </p:spPr>
        <p:txBody>
          <a:bodyPr>
            <a:normAutofit/>
          </a:bodyPr>
          <a:lstStyle/>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95</a:t>
            </a:fld>
            <a:endParaRPr lang="en-US"/>
          </a:p>
        </p:txBody>
      </p:sp>
      <p:sp>
        <p:nvSpPr>
          <p:cNvPr id="3" name="Rectangular Callout 2"/>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know it’s in the system, but I don’t know how to use it.”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2109788"/>
            <a:ext cx="8153401"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8567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HRRIS Job Aid</a:t>
            </a:r>
            <a:br>
              <a:rPr lang="en-US" sz="3600" dirty="0" smtClean="0"/>
            </a:br>
            <a:r>
              <a:rPr lang="en-US" sz="3200" dirty="0" smtClean="0"/>
              <a:t>Other Job Aids in progress</a:t>
            </a:r>
            <a:endParaRPr lang="en-US" sz="3200" dirty="0"/>
          </a:p>
        </p:txBody>
      </p:sp>
      <p:sp>
        <p:nvSpPr>
          <p:cNvPr id="5" name="Content Placeholder 4"/>
          <p:cNvSpPr>
            <a:spLocks noGrp="1"/>
          </p:cNvSpPr>
          <p:nvPr>
            <p:ph idx="1"/>
          </p:nvPr>
        </p:nvSpPr>
        <p:spPr>
          <a:xfrm>
            <a:off x="457200" y="1828800"/>
            <a:ext cx="8229600" cy="4297363"/>
          </a:xfrm>
        </p:spPr>
        <p:txBody>
          <a:bodyPr>
            <a:normAutofit fontScale="77500" lnSpcReduction="20000"/>
          </a:bodyPr>
          <a:lstStyle/>
          <a:p>
            <a:pPr lvl="0"/>
            <a:r>
              <a:rPr lang="en-US" dirty="0"/>
              <a:t>Standards for the Administrative (Home) Department HR Administrator </a:t>
            </a:r>
            <a:r>
              <a:rPr lang="en-US" i="1" dirty="0" smtClean="0"/>
              <a:t>(will be accessible as on-line page through Academic HR)</a:t>
            </a:r>
            <a:endParaRPr lang="en-US" dirty="0"/>
          </a:p>
          <a:p>
            <a:r>
              <a:rPr lang="en-US" dirty="0"/>
              <a:t>Administer Workforce (AWF) HR Transaction Procedures </a:t>
            </a:r>
            <a:r>
              <a:rPr lang="en-US" dirty="0" err="1"/>
              <a:t>OnLine</a:t>
            </a:r>
            <a:r>
              <a:rPr lang="en-US" dirty="0"/>
              <a:t> Tool </a:t>
            </a:r>
            <a:r>
              <a:rPr lang="en-US" i="1" dirty="0"/>
              <a:t>(Accessible and useful to unit and central office administrators as well as HR Transaction Processor)</a:t>
            </a:r>
            <a:endParaRPr lang="en-US" dirty="0"/>
          </a:p>
          <a:p>
            <a:pPr lvl="0"/>
            <a:r>
              <a:rPr lang="en-US" dirty="0" smtClean="0"/>
              <a:t>Recommended </a:t>
            </a:r>
            <a:r>
              <a:rPr lang="en-US" dirty="0"/>
              <a:t>HR Administrator Security Profile </a:t>
            </a:r>
            <a:r>
              <a:rPr lang="en-US" i="1" dirty="0"/>
              <a:t>(M-Pathways Systems, Imaging, and Reporting)</a:t>
            </a:r>
            <a:endParaRPr lang="en-US" dirty="0"/>
          </a:p>
          <a:p>
            <a:pPr lvl="0"/>
            <a:r>
              <a:rPr lang="en-US" dirty="0"/>
              <a:t>How To Use M-Pathways Operational Reports </a:t>
            </a:r>
            <a:r>
              <a:rPr lang="en-US" i="1" dirty="0" smtClean="0"/>
              <a:t>(PAR Data </a:t>
            </a:r>
            <a:r>
              <a:rPr lang="en-US" i="1" dirty="0"/>
              <a:t>Selection Report, Pay Rate Change Selection Report)</a:t>
            </a:r>
            <a:endParaRPr lang="en-US" dirty="0"/>
          </a:p>
          <a:p>
            <a:pPr lvl="0"/>
            <a:r>
              <a:rPr lang="en-US" dirty="0" smtClean="0"/>
              <a:t>On </a:t>
            </a:r>
            <a:r>
              <a:rPr lang="en-US" dirty="0"/>
              <a:t>Line Compensation Rate and FTR Calculator </a:t>
            </a:r>
            <a:r>
              <a:rPr lang="en-US" i="1" dirty="0"/>
              <a:t>(for all appointment periods including U-Year)</a:t>
            </a:r>
            <a:endParaRPr lang="en-US" dirty="0"/>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96</a:t>
            </a:fld>
            <a:endParaRPr lang="en-US"/>
          </a:p>
        </p:txBody>
      </p:sp>
      <p:sp>
        <p:nvSpPr>
          <p:cNvPr id="3" name="Rectangular Callout 2"/>
          <p:cNvSpPr/>
          <p:nvPr/>
        </p:nvSpPr>
        <p:spPr>
          <a:xfrm>
            <a:off x="533400" y="3810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know it’s in the system, but I don’t know how to use it.”</a:t>
            </a:r>
          </a:p>
        </p:txBody>
      </p:sp>
    </p:spTree>
    <p:extLst>
      <p:ext uri="{BB962C8B-B14F-4D97-AF65-F5344CB8AC3E}">
        <p14:creationId xmlns:p14="http://schemas.microsoft.com/office/powerpoint/2010/main" val="293975336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smtClean="0"/>
          </a:p>
          <a:p>
            <a:pPr marL="0" indent="0" algn="ctr">
              <a:buNone/>
            </a:pPr>
            <a:r>
              <a:rPr lang="en-US" sz="4400" b="1" dirty="0" smtClean="0"/>
              <a:t>End of</a:t>
            </a:r>
            <a:endParaRPr lang="en-US" sz="4400" b="1" dirty="0"/>
          </a:p>
          <a:p>
            <a:pPr marL="0" indent="0" algn="ctr">
              <a:buNone/>
            </a:pPr>
            <a:r>
              <a:rPr lang="en-US" sz="4400" dirty="0" smtClean="0"/>
              <a:t>6. Job Aids</a:t>
            </a:r>
            <a:endParaRPr lang="en-US" sz="4400" dirty="0"/>
          </a:p>
          <a:p>
            <a:pPr marL="0" indent="0">
              <a:buNone/>
            </a:pPr>
            <a:endParaRPr lang="en-US" sz="4400" dirty="0" smtClean="0"/>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97</a:t>
            </a:fld>
            <a:endParaRPr lang="en-US"/>
          </a:p>
        </p:txBody>
      </p:sp>
    </p:spTree>
    <p:extLst>
      <p:ext uri="{BB962C8B-B14F-4D97-AF65-F5344CB8AC3E}">
        <p14:creationId xmlns:p14="http://schemas.microsoft.com/office/powerpoint/2010/main" val="3125064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0" indent="0" algn="ctr">
              <a:buNone/>
            </a:pPr>
            <a:endParaRPr lang="en-US" sz="4400" dirty="0" smtClean="0"/>
          </a:p>
          <a:p>
            <a:pPr marL="0" indent="0" algn="ctr">
              <a:buNone/>
            </a:pPr>
            <a:endParaRPr lang="en-US" sz="4400" dirty="0"/>
          </a:p>
          <a:p>
            <a:pPr marL="0" indent="0" algn="ctr">
              <a:buNone/>
            </a:pPr>
            <a:r>
              <a:rPr lang="en-US" sz="4400" dirty="0" smtClean="0"/>
              <a:t>7. Training</a:t>
            </a:r>
            <a:endParaRPr lang="en-US" sz="4400" dirty="0"/>
          </a:p>
          <a:p>
            <a:pPr marL="0" indent="0">
              <a:buNone/>
            </a:pPr>
            <a:endParaRPr lang="en-US" sz="4400" dirty="0" smtClean="0"/>
          </a:p>
          <a:p>
            <a:pPr marL="742950" indent="-742950">
              <a:buFont typeface="+mj-lt"/>
              <a:buAutoNum type="alphaLcPeriod"/>
            </a:pPr>
            <a:endParaRPr lang="en-US" sz="4400" dirty="0" smtClean="0"/>
          </a:p>
        </p:txBody>
      </p:sp>
      <p:sp>
        <p:nvSpPr>
          <p:cNvPr id="2" name="Slide Number Placeholder 1"/>
          <p:cNvSpPr>
            <a:spLocks noGrp="1"/>
          </p:cNvSpPr>
          <p:nvPr>
            <p:ph type="sldNum" sz="quarter" idx="12"/>
          </p:nvPr>
        </p:nvSpPr>
        <p:spPr/>
        <p:txBody>
          <a:bodyPr/>
          <a:lstStyle/>
          <a:p>
            <a:fld id="{3AB84085-B6EE-4CF7-9BA2-E0394420AE08}" type="slidenum">
              <a:rPr lang="en-US" smtClean="0"/>
              <a:t>98</a:t>
            </a:fld>
            <a:endParaRPr lang="en-US"/>
          </a:p>
        </p:txBody>
      </p:sp>
    </p:spTree>
    <p:extLst>
      <p:ext uri="{BB962C8B-B14F-4D97-AF65-F5344CB8AC3E}">
        <p14:creationId xmlns:p14="http://schemas.microsoft.com/office/powerpoint/2010/main" val="404763470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05800" cy="1143000"/>
          </a:xfrm>
        </p:spPr>
        <p:txBody>
          <a:bodyPr>
            <a:noAutofit/>
          </a:bodyPr>
          <a:lstStyle/>
          <a:p>
            <a:r>
              <a:rPr lang="en-US" sz="3600" dirty="0" smtClean="0"/>
              <a:t>Training</a:t>
            </a:r>
            <a:br>
              <a:rPr lang="en-US" sz="3600" dirty="0" smtClean="0"/>
            </a:br>
            <a:r>
              <a:rPr lang="en-US" sz="3600" dirty="0" err="1" smtClean="0"/>
              <a:t>MyLINC</a:t>
            </a:r>
            <a:r>
              <a:rPr lang="en-US" sz="3600" dirty="0" smtClean="0"/>
              <a:t> e-Learning Courses</a:t>
            </a:r>
            <a:endParaRPr lang="en-US" sz="3200" dirty="0"/>
          </a:p>
        </p:txBody>
      </p:sp>
      <p:sp>
        <p:nvSpPr>
          <p:cNvPr id="5" name="Content Placeholder 4"/>
          <p:cNvSpPr>
            <a:spLocks noGrp="1"/>
          </p:cNvSpPr>
          <p:nvPr>
            <p:ph idx="1"/>
          </p:nvPr>
        </p:nvSpPr>
        <p:spPr>
          <a:xfrm>
            <a:off x="457200" y="1828800"/>
            <a:ext cx="8229600" cy="4297363"/>
          </a:xfrm>
        </p:spPr>
        <p:txBody>
          <a:bodyPr>
            <a:normAutofit fontScale="92500" lnSpcReduction="10000"/>
          </a:bodyPr>
          <a:lstStyle/>
          <a:p>
            <a:r>
              <a:rPr lang="en-US" dirty="0" smtClean="0"/>
              <a:t>HRE103</a:t>
            </a:r>
            <a:r>
              <a:rPr lang="en-US" dirty="0"/>
              <a:t>: Unit: Viewing Employee Data in Workforce Administration </a:t>
            </a:r>
          </a:p>
          <a:p>
            <a:pPr lvl="1"/>
            <a:r>
              <a:rPr lang="en-US" dirty="0"/>
              <a:t>(Recommended training for HR APPT VIEWER) </a:t>
            </a:r>
          </a:p>
          <a:p>
            <a:pPr lvl="0"/>
            <a:r>
              <a:rPr lang="en-US" dirty="0" smtClean="0"/>
              <a:t>HRE104</a:t>
            </a:r>
            <a:r>
              <a:rPr lang="en-US" dirty="0"/>
              <a:t>: Unit: Approving Personnel Action Request (PAR) Transactions </a:t>
            </a:r>
          </a:p>
          <a:p>
            <a:pPr lvl="1"/>
            <a:r>
              <a:rPr lang="en-US" dirty="0"/>
              <a:t>(Mandatory training for HR PAR APPROVER) </a:t>
            </a:r>
          </a:p>
          <a:p>
            <a:pPr lvl="0"/>
            <a:r>
              <a:rPr lang="en-US" dirty="0" smtClean="0"/>
              <a:t>HRE107</a:t>
            </a:r>
            <a:r>
              <a:rPr lang="en-US" dirty="0"/>
              <a:t>: Unit: Processing Personnel Action Request (PAR) Transactions </a:t>
            </a:r>
          </a:p>
          <a:p>
            <a:pPr lvl="1"/>
            <a:r>
              <a:rPr lang="en-US" dirty="0"/>
              <a:t>(Mandatory training for HR PAR UPDATER) </a:t>
            </a:r>
          </a:p>
          <a:p>
            <a:pPr marL="0" indent="0" algn="just">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3AB84085-B6EE-4CF7-9BA2-E0394420AE08}" type="slidenum">
              <a:rPr lang="en-US" smtClean="0"/>
              <a:t>99</a:t>
            </a:fld>
            <a:endParaRPr lang="en-US"/>
          </a:p>
        </p:txBody>
      </p:sp>
      <p:sp>
        <p:nvSpPr>
          <p:cNvPr id="3" name="Rectangular Callout 2"/>
          <p:cNvSpPr/>
          <p:nvPr/>
        </p:nvSpPr>
        <p:spPr>
          <a:xfrm>
            <a:off x="381000" y="304800"/>
            <a:ext cx="2590800" cy="457200"/>
          </a:xfrm>
          <a:prstGeom prst="wedgeRect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 know it’s in the system, but I don’t know how to use it.”</a:t>
            </a:r>
          </a:p>
        </p:txBody>
      </p:sp>
    </p:spTree>
    <p:extLst>
      <p:ext uri="{BB962C8B-B14F-4D97-AF65-F5344CB8AC3E}">
        <p14:creationId xmlns:p14="http://schemas.microsoft.com/office/powerpoint/2010/main" val="2886143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2018</TotalTime>
  <Words>5244</Words>
  <Application>Microsoft Office PowerPoint</Application>
  <PresentationFormat>On-screen Show (4:3)</PresentationFormat>
  <Paragraphs>737</Paragraphs>
  <Slides>107</Slides>
  <Notes>107</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Office Theme</vt:lpstr>
      <vt:lpstr>PowerPoint Presentation</vt:lpstr>
      <vt:lpstr>AGENDA</vt:lpstr>
      <vt:lpstr>PowerPoint Presentation</vt:lpstr>
      <vt:lpstr>Introduction Experienced By Administrators While Completing an HR Transaction</vt:lpstr>
      <vt:lpstr>Introduction </vt:lpstr>
      <vt:lpstr>Introduction Components of Improved Customer Service</vt:lpstr>
      <vt:lpstr>Introduction Effective Date of Changes</vt:lpstr>
      <vt:lpstr>Introduction How Do I Initiate A Transaction</vt:lpstr>
      <vt:lpstr>PowerPoint Presentation</vt:lpstr>
      <vt:lpstr>PowerPoint Presentation</vt:lpstr>
      <vt:lpstr>New Transactions using PAR Auto-load Upon Final Approval</vt:lpstr>
      <vt:lpstr>New Transactions using PAR Auto-load Upon Final Approval</vt:lpstr>
      <vt:lpstr>Existing Types of Transactions using PAR Auto-load Upon Final Approval</vt:lpstr>
      <vt:lpstr>Existing Types of Transactions using PAR Manually Entered by SSC HR Transaction Processor</vt:lpstr>
      <vt:lpstr>New Buttons for the Submittal Form</vt:lpstr>
      <vt:lpstr>New Buttons for the Submittal Form</vt:lpstr>
      <vt:lpstr>New Message for the Submittal Form Save &amp; Submit</vt:lpstr>
      <vt:lpstr>New Message for the Submittal Form Begin Transaction</vt:lpstr>
      <vt:lpstr>Monitor PAR Transactions PAR Pending Approvals Page</vt:lpstr>
      <vt:lpstr>Monitor PAR Transactions Find PAR Page</vt:lpstr>
      <vt:lpstr>Monitor PAR Transactions PAR Transaction Data Selection Page</vt:lpstr>
      <vt:lpstr>Monitor PAR Transactions PAR Transaction Data Selection Page Submittal Form Search Results</vt:lpstr>
      <vt:lpstr>PowerPoint Presentation</vt:lpstr>
      <vt:lpstr>PowerPoint Presentation</vt:lpstr>
      <vt:lpstr>Unit HR PAR Security Roles</vt:lpstr>
      <vt:lpstr>Worksheet To Be Provided to UL</vt:lpstr>
      <vt:lpstr>PowerPoint Presentation</vt:lpstr>
      <vt:lpstr>PowerPoint Presentation</vt:lpstr>
      <vt:lpstr>Initiate a RIF Notification Navigate and Enter EmplID</vt:lpstr>
      <vt:lpstr>Initiate a RIF Notification Select Appt, Transaction, and Begin</vt:lpstr>
      <vt:lpstr>Initiate a RIF Notification Add Supporting Documentation</vt:lpstr>
      <vt:lpstr>Initiate a RIF Notification Select a PDF (*.pdf) or TIF (*.tif) File</vt:lpstr>
      <vt:lpstr>Initiate a RIF Notification Update Employee’s Personnel Folder</vt:lpstr>
      <vt:lpstr>Initiate a RIF Notification View Supporting Documentation</vt:lpstr>
      <vt:lpstr>Initiate a RIF Notification Select the reason for RIF Notification</vt:lpstr>
      <vt:lpstr>Initiate a RIF Notification Enter Notification Period and Other ERN(s)</vt:lpstr>
      <vt:lpstr>Initiate a RIF Notification Add Approvers</vt:lpstr>
      <vt:lpstr>Initiate a RIF Notification Find Your Approver</vt:lpstr>
      <vt:lpstr>Initiate a RIF Notification Your Approver Is Not In A Group</vt:lpstr>
      <vt:lpstr>Initiate a RIF Notification Assign Seq# and Find EmplID of Approver</vt:lpstr>
      <vt:lpstr>Initiate a RIF Notification Look Up the EmplID of Your Approver</vt:lpstr>
      <vt:lpstr>Initiate a RIF Notification Verify Correct EmplID and Save&amp;Submit</vt:lpstr>
      <vt:lpstr>PowerPoint Presentation</vt:lpstr>
      <vt:lpstr>PowerPoint Presentation</vt:lpstr>
      <vt:lpstr>Standards Introduction, Approval and Endorsement</vt:lpstr>
      <vt:lpstr>Standards High Level Definitions</vt:lpstr>
      <vt:lpstr>PowerPoint Presentation</vt:lpstr>
      <vt:lpstr>PowerPoint Presentation</vt:lpstr>
      <vt:lpstr>Standards Administrative (Home) Department</vt:lpstr>
      <vt:lpstr>Standards Communicate, Collaborate, Coordinate</vt:lpstr>
      <vt:lpstr>Standards Administrative Contact</vt:lpstr>
      <vt:lpstr>Standards PAR Department Final Approver</vt:lpstr>
      <vt:lpstr>Standards PAR Department Final Approver Is Required</vt:lpstr>
      <vt:lpstr>Standards Create Transaction to System Updated</vt:lpstr>
      <vt:lpstr>Standards Documentation to Personnel Folder</vt:lpstr>
      <vt:lpstr>Standards Documentation to Personnel Folder</vt:lpstr>
      <vt:lpstr>Standards Finding an Individual’s UMID/EmplID</vt:lpstr>
      <vt:lpstr>Standards Inaccurate Data on Submittal Form</vt:lpstr>
      <vt:lpstr>Standards Exception Process (in progress)</vt:lpstr>
      <vt:lpstr>Standards Exception Process (in progress)</vt:lpstr>
      <vt:lpstr>PowerPoint Presentation</vt:lpstr>
      <vt:lpstr>PowerPoint Presentation</vt:lpstr>
      <vt:lpstr>Standards Regents Communications</vt:lpstr>
      <vt:lpstr>Standards Acting and Interim Appointments</vt:lpstr>
      <vt:lpstr>Standards Regents Communications and the Appointment End Date</vt:lpstr>
      <vt:lpstr>Standards Appointment Extension</vt:lpstr>
      <vt:lpstr>Standards Compensation Rate Salary Distribution (DBE)</vt:lpstr>
      <vt:lpstr>Standards Overload and Summer Salary</vt:lpstr>
      <vt:lpstr>Standards Rehire a Former Regular Employee</vt:lpstr>
      <vt:lpstr>Standards Intergovernment Personnel Assignment</vt:lpstr>
      <vt:lpstr>PowerPoint Presentation</vt:lpstr>
      <vt:lpstr>PowerPoint Presentation</vt:lpstr>
      <vt:lpstr>Data Stewardship </vt:lpstr>
      <vt:lpstr>Data Stewardship Regents Communications</vt:lpstr>
      <vt:lpstr>Data Stewardship Monitoring Data Integrity</vt:lpstr>
      <vt:lpstr>Data Stewardship Tier 3 Support to SSC</vt:lpstr>
      <vt:lpstr>PowerPoint Presentation</vt:lpstr>
      <vt:lpstr>PowerPoint Presentation</vt:lpstr>
      <vt:lpstr>Process Change First Point of Contact</vt:lpstr>
      <vt:lpstr>Process Change First Point of Contact</vt:lpstr>
      <vt:lpstr>Process Change First Point of Contact</vt:lpstr>
      <vt:lpstr>Process Change First Point of Contact</vt:lpstr>
      <vt:lpstr>Process Change First Point of Contact</vt:lpstr>
      <vt:lpstr>Process Change</vt:lpstr>
      <vt:lpstr>Process Change First Point of Contact</vt:lpstr>
      <vt:lpstr>Process Change First Point of Contact Notables</vt:lpstr>
      <vt:lpstr>Process Change Enabling Technology</vt:lpstr>
      <vt:lpstr>Process Change Technology and the University Long Title</vt:lpstr>
      <vt:lpstr>PowerPoint Presentation</vt:lpstr>
      <vt:lpstr>PowerPoint Presentation</vt:lpstr>
      <vt:lpstr>HRRIS Job Aid How To Videos (in progress)</vt:lpstr>
      <vt:lpstr>HRRIS Job Aid Managing Administrative Contacts</vt:lpstr>
      <vt:lpstr>HRRIS Job Aid Administrative Contact (in progress)</vt:lpstr>
      <vt:lpstr>HRRIS Job Aid Managing PAR Final Approvers for Job Updates</vt:lpstr>
      <vt:lpstr>HRRIS Job Aid Final Approver (in progress)</vt:lpstr>
      <vt:lpstr>HRRIS Job Aid Other Job Aids in progress</vt:lpstr>
      <vt:lpstr>PowerPoint Presentation</vt:lpstr>
      <vt:lpstr>PowerPoint Presentation</vt:lpstr>
      <vt:lpstr>Training MyLINC e-Learning Courses</vt:lpstr>
      <vt:lpstr>Training MyLINC Simulations (in progress)</vt:lpstr>
      <vt:lpstr>Training Customer Focus Practice Labs</vt:lpstr>
      <vt:lpstr>Training HRRIS Service (in progress)</vt:lpstr>
      <vt:lpstr>PowerPoint Presentation</vt:lpstr>
      <vt:lpstr>PowerPoint Presentation</vt:lpstr>
      <vt:lpstr>Key Activity Dates June 2014 thru August 2014</vt:lpstr>
      <vt:lpstr>Key Activity Dates September 2014 thru September 2015</vt:lpstr>
      <vt:lpstr>PowerPoint Presentation</vt:lpstr>
    </vt:vector>
  </TitlesOfParts>
  <Company>University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Transactions using PAR Auto-load Upon Final Approval</dc:title>
  <dc:creator>Crawford, Kris</dc:creator>
  <cp:lastModifiedBy>Crawford, Kris</cp:lastModifiedBy>
  <cp:revision>151</cp:revision>
  <cp:lastPrinted>2014-06-02T14:46:39Z</cp:lastPrinted>
  <dcterms:created xsi:type="dcterms:W3CDTF">2014-04-11T15:51:36Z</dcterms:created>
  <dcterms:modified xsi:type="dcterms:W3CDTF">2014-09-26T20:26:11Z</dcterms:modified>
</cp:coreProperties>
</file>